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73" r:id="rId4"/>
    <p:sldId id="294" r:id="rId5"/>
    <p:sldId id="265" r:id="rId6"/>
    <p:sldId id="276" r:id="rId7"/>
    <p:sldId id="274" r:id="rId8"/>
    <p:sldId id="275" r:id="rId9"/>
    <p:sldId id="277" r:id="rId10"/>
    <p:sldId id="282" r:id="rId11"/>
    <p:sldId id="270" r:id="rId12"/>
    <p:sldId id="278" r:id="rId13"/>
    <p:sldId id="288" r:id="rId14"/>
    <p:sldId id="291" r:id="rId15"/>
    <p:sldId id="292" r:id="rId16"/>
    <p:sldId id="29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28A8"/>
    <a:srgbClr val="DAA600"/>
    <a:srgbClr val="FFC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624" autoAdjust="0"/>
  </p:normalViewPr>
  <p:slideViewPr>
    <p:cSldViewPr>
      <p:cViewPr varScale="1">
        <p:scale>
          <a:sx n="69" d="100"/>
          <a:sy n="69" d="100"/>
        </p:scale>
        <p:origin x="12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7F795-F303-4AE9-A8D5-CC93D30CC1B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786058"/>
            <a:ext cx="7772400" cy="1470025"/>
          </a:xfrm>
        </p:spPr>
        <p:txBody>
          <a:bodyPr>
            <a:noAutofit/>
          </a:bodyPr>
          <a:lstStyle/>
          <a:p>
            <a:r>
              <a:rPr lang="uk-UA" sz="5000" b="1" dirty="0" smtClean="0">
                <a:ln>
                  <a:solidFill>
                    <a:srgbClr val="9F28A8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sz="5000" b="1" dirty="0" smtClean="0">
                <a:ln>
                  <a:solidFill>
                    <a:srgbClr val="9F28A8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1100" b="1" dirty="0" smtClean="0">
                <a:ln>
                  <a:solidFill>
                    <a:srgbClr val="9F28A8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sz="1100" b="1" dirty="0" smtClean="0">
                <a:ln>
                  <a:solidFill>
                    <a:srgbClr val="9F28A8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5000" b="1" dirty="0" smtClean="0">
                <a:ln>
                  <a:solidFill>
                    <a:srgbClr val="9F28A8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sz="5000" b="1" dirty="0" smtClean="0">
                <a:ln>
                  <a:solidFill>
                    <a:srgbClr val="9F28A8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41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AA6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БУДІВНИЦТВО</a:t>
            </a:r>
            <a:r>
              <a:rPr lang="uk-UA" sz="4100" dirty="0" smtClean="0">
                <a:ln>
                  <a:solidFill>
                    <a:srgbClr val="9F28A8"/>
                  </a:solidFill>
                </a:ln>
                <a:solidFill>
                  <a:srgbClr val="DAA6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sz="4100" dirty="0" smtClean="0">
                <a:ln>
                  <a:solidFill>
                    <a:srgbClr val="9F28A8"/>
                  </a:solidFill>
                </a:ln>
                <a:solidFill>
                  <a:srgbClr val="DAA6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4100" dirty="0" smtClean="0">
                <a:ln>
                  <a:solidFill>
                    <a:srgbClr val="9F28A8"/>
                  </a:solidFill>
                </a:ln>
                <a:solidFill>
                  <a:srgbClr val="DAA6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41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AA6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У ПОДІЛЬСЬКОМУ  РАЙОНІ</a:t>
            </a:r>
            <a:endParaRPr lang="ru-RU" sz="41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AA6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14290"/>
            <a:ext cx="8229600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Реконструкція з прибудовою до будівлі загальноосвітнього навчального закладу І–ІІІ ступенів «Гімназія № 19  </a:t>
            </a:r>
            <a:r>
              <a:rPr kumimoji="0" lang="uk-UA" sz="2200" b="0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“Межигірська”</a:t>
            </a:r>
            <a:r>
              <a:rPr kumimoji="0" lang="uk-UA" sz="2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Подільського району м. Києва на вулиці </a:t>
            </a:r>
            <a:r>
              <a:rPr kumimoji="0" lang="uk-UA" sz="2200" b="0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Межигірській</a:t>
            </a:r>
            <a:r>
              <a:rPr kumimoji="0" lang="uk-UA" sz="2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16</a:t>
            </a:r>
            <a:endParaRPr kumimoji="0" lang="ru-RU" sz="2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Рисунок 6" descr="DSC048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371477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500570"/>
            <a:ext cx="590073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42844" y="4214818"/>
            <a:ext cx="3071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05.2009 – 12.2024</a:t>
            </a:r>
            <a:b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р.р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714876" y="2285992"/>
            <a:ext cx="4143404" cy="228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61 183,3 тис. грн.</a:t>
            </a:r>
          </a:p>
          <a:p>
            <a:pPr algn="ctr">
              <a:defRPr/>
            </a:pPr>
            <a:endParaRPr lang="uk-UA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Потужність: збільшиться на 292 учня.</a:t>
            </a:r>
          </a:p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857232"/>
            <a:ext cx="3000396" cy="2286016"/>
          </a:xfrm>
        </p:spPr>
        <p:txBody>
          <a:bodyPr>
            <a:normAutofit fontScale="90000"/>
          </a:bodyPr>
          <a:lstStyle/>
          <a:p>
            <a:r>
              <a:rPr lang="uk-UA" sz="27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Реконструкція нежитлового приміщення під розміщення центру соціальних служб на вул. </a:t>
            </a:r>
            <a:r>
              <a:rPr lang="uk-UA" sz="27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Мостицькій</a:t>
            </a:r>
            <a:r>
              <a:rPr lang="uk-UA" sz="27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20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14818"/>
            <a:ext cx="3429024" cy="2125659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  <a:defRPr/>
            </a:pPr>
            <a:r>
              <a:rPr lang="uk-U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buNone/>
              <a:defRPr/>
            </a:pPr>
            <a:r>
              <a:rPr lang="uk-U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102 700,0 тис. грн.</a:t>
            </a:r>
          </a:p>
          <a:p>
            <a:pPr algn="ctr">
              <a:buNone/>
              <a:defRPr/>
            </a:pPr>
            <a:endParaRPr lang="uk-UA" sz="5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  <a:defRPr/>
            </a:pPr>
            <a:endParaRPr lang="uk-UA" sz="6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  <a:defRPr/>
            </a:pPr>
            <a:r>
              <a:rPr lang="uk-U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Потужність: кількість робочих місць 387 людей.</a:t>
            </a:r>
            <a:endParaRPr lang="ru-RU" sz="80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D:\Локальный диск\D\Картинки\csm_160524_Symposium_Essbare_Fassade_Bild3_Quer_d795081f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231" y="357166"/>
            <a:ext cx="5137872" cy="3429024"/>
          </a:xfrm>
          <a:prstGeom prst="rect">
            <a:avLst/>
          </a:prstGeom>
          <a:noFill/>
        </p:spPr>
      </p:pic>
      <p:pic>
        <p:nvPicPr>
          <p:cNvPr id="1027" name="Picture 3" descr="D:\Локальный диск\D\Картинки\Мостицька, 20 у середині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533" y="3143248"/>
            <a:ext cx="4939428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2500330"/>
          </a:xfrm>
        </p:spPr>
        <p:txBody>
          <a:bodyPr>
            <a:noAutofit/>
          </a:bodyPr>
          <a:lstStyle/>
          <a:p>
            <a:r>
              <a:rPr lang="uk-UA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удівництво</a:t>
            </a:r>
            <a:r>
              <a:rPr lang="ru-RU" sz="2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каналізаційної</a:t>
            </a:r>
            <a:r>
              <a:rPr lang="ru-RU" sz="2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водопровідної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мереж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відновленнямдорожньогопокриття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в приватному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секторіСирецькогомасиву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Рилєєва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Шполянській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Верболозній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Тагільській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пров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Рясному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пров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Верболозному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sz="24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водопровіднімережівідкінця</a:t>
            </a:r>
            <a:r>
              <a:rPr lang="ru-RU" sz="2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Верболозної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Петропавлівської</a:t>
            </a:r>
            <a:endParaRPr lang="ru-RU" sz="24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3714752"/>
          <a:ext cx="8501121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Місяць, рік початку і закінчення будівництва</a:t>
                      </a:r>
                      <a:endParaRPr lang="ru-RU" sz="21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rgbClr val="FFC000"/>
                        </a:solidFill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rgbClr val="FFC000"/>
                        </a:solidFill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21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Потужність, км.</a:t>
                      </a:r>
                      <a:endParaRPr lang="ru-RU" sz="21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rgbClr val="FFC000"/>
                        </a:solidFill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Кошторисна вартість, тис. грн.</a:t>
                      </a:r>
                      <a:endParaRPr lang="ru-RU" sz="21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rgbClr val="FFC000"/>
                        </a:solidFill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01.2019</a:t>
                      </a:r>
                    </a:p>
                    <a:p>
                      <a:pPr algn="ctr"/>
                      <a:r>
                        <a:rPr lang="uk-UA" sz="2400" b="1" dirty="0" smtClean="0"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12.2024</a:t>
                      </a:r>
                      <a:endParaRPr lang="ru-RU" sz="2400" b="1" dirty="0">
                        <a:effectLst>
                          <a:glow rad="101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В – 2,7</a:t>
                      </a:r>
                    </a:p>
                    <a:p>
                      <a:pPr algn="ctr"/>
                      <a:r>
                        <a:rPr lang="uk-UA" sz="2400" b="1" dirty="0" smtClean="0"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К – 2,03</a:t>
                      </a:r>
                      <a:endParaRPr lang="ru-RU" sz="2400" b="1" dirty="0">
                        <a:effectLst>
                          <a:glow rad="101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26 000,0</a:t>
                      </a:r>
                      <a:endParaRPr lang="ru-RU" sz="2400" b="1" dirty="0">
                        <a:effectLst>
                          <a:glow rad="101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Click="0" advTm="9000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2225668"/>
          </a:xfrm>
        </p:spPr>
        <p:txBody>
          <a:bodyPr>
            <a:noAutofit/>
          </a:bodyPr>
          <a:lstStyle/>
          <a:p>
            <a:r>
              <a:rPr lang="uk-UA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Будівництво з добудовою зовнішніх мереж водопроводу та каналізації на вул. Ростовській та вул. </a:t>
            </a:r>
            <a:r>
              <a:rPr lang="uk-UA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Пуща-Водицькій</a:t>
            </a:r>
            <a:r>
              <a:rPr lang="uk-UA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Подільському районі м. Києва</a:t>
            </a:r>
            <a:endParaRPr lang="ru-RU" sz="3200" dirty="0">
              <a:ln w="18415" cmpd="sng">
                <a:solidFill>
                  <a:srgbClr val="FFFF00"/>
                </a:solidFill>
                <a:prstDash val="solid"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876"/>
          <a:ext cx="8501121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Місяць, рік початку і закінчення будівництва</a:t>
                      </a:r>
                      <a:endParaRPr lang="ru-RU" sz="2400" b="1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rgbClr val="FFC000"/>
                        </a:solidFill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2400" b="1" dirty="0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Потужність, км.</a:t>
                      </a:r>
                      <a:endParaRPr lang="ru-RU" sz="2400" b="1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Кошторисна вартість, тис. грн.</a:t>
                      </a:r>
                      <a:endParaRPr lang="ru-RU" sz="2400" b="1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rgbClr val="FFFF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06.2007</a:t>
                      </a:r>
                    </a:p>
                    <a:p>
                      <a:pPr algn="ctr"/>
                      <a:r>
                        <a:rPr lang="uk-UA" sz="2800" b="1" dirty="0" smtClean="0">
                          <a:solidFill>
                            <a:srgbClr val="FFFF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12.2023</a:t>
                      </a:r>
                      <a:endParaRPr lang="ru-RU" sz="2800" b="1" dirty="0">
                        <a:solidFill>
                          <a:srgbClr val="FFFF00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В – 0,843</a:t>
                      </a:r>
                    </a:p>
                    <a:p>
                      <a:pPr algn="ctr"/>
                      <a:r>
                        <a:rPr lang="uk-UA" sz="3200" b="1" dirty="0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К – 0,951</a:t>
                      </a:r>
                      <a:endParaRPr lang="ru-RU" sz="3200" b="1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rgbClr val="FFFF00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1" dirty="0" smtClean="0">
                        <a:effectLst>
                          <a:glow rad="101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algn="ctr"/>
                      <a:r>
                        <a:rPr lang="uk-UA" sz="3200" b="1" dirty="0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9 670,40</a:t>
                      </a:r>
                      <a:endParaRPr lang="ru-RU" sz="3200" b="1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rgbClr val="FFFF00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uk-UA" sz="2800" dirty="0" smtClean="0"/>
          </a:p>
          <a:p>
            <a:pPr algn="ctr">
              <a:buNone/>
            </a:pPr>
            <a:endParaRPr lang="uk-UA" sz="2400" dirty="0" smtClean="0"/>
          </a:p>
          <a:p>
            <a:pPr algn="ctr">
              <a:buNone/>
            </a:pPr>
            <a:r>
              <a:rPr lang="uk-UA" sz="48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РОБОТА </a:t>
            </a:r>
            <a:r>
              <a:rPr lang="uk-UA" sz="48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ПОВ</a:t>
            </a:r>
            <a:r>
              <a:rPr lang="en-US" sz="48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’</a:t>
            </a:r>
            <a:r>
              <a:rPr lang="uk-UA" sz="48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ЯЗАНА ІЗ ВТОРГНЕННЯМ РФ В УКРАЇНУ</a:t>
            </a:r>
            <a:endParaRPr lang="ru-RU" sz="4800" dirty="0">
              <a:ln>
                <a:solidFill>
                  <a:schemeClr val="accent5">
                    <a:lumMod val="5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4654560"/>
          </a:xfrm>
        </p:spPr>
        <p:txBody>
          <a:bodyPr>
            <a:noAutofit/>
          </a:bodyPr>
          <a:lstStyle/>
          <a:p>
            <a:pPr indent="457200" algn="just"/>
            <a:r>
              <a:rPr lang="uk-UA" sz="28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Відповідно до постанови Кабінету Міністрів України від 19 квітня 2022 року № 473 «Про затвердження Порядку виконання невідкладних робіт щодо ліквідації наслідків збройної агресії Російської Федерації, пов'язаних із пошкодженням будівель та споруд» у Подільському районі ведеться наступна робота:</a:t>
            </a:r>
            <a:br>
              <a:rPr lang="uk-UA" sz="28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28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утворено комісію з обстеження будівель та споруд приватної форми власності, пошкоджених внаслідок військових дій, спричинених збройною агресією РФ.</a:t>
            </a:r>
            <a:endParaRPr lang="ru-RU" sz="2800" b="1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8"/>
          </a:xfrm>
        </p:spPr>
        <p:txBody>
          <a:bodyPr>
            <a:normAutofit fontScale="85000" lnSpcReduction="20000"/>
          </a:bodyPr>
          <a:lstStyle/>
          <a:p>
            <a:pPr marL="0" indent="342900" algn="just">
              <a:buNone/>
            </a:pPr>
            <a:r>
              <a:rPr lang="uk-UA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території Подільського району м. Києва внаслідок збройної агресії РФ  було пошкоджено об’єкти нерухомості, а саме: </a:t>
            </a:r>
            <a:endParaRPr lang="ru-RU" b="1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uk-UA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86 багатоповерхових житлових будинків комунальної форми власності</a:t>
            </a:r>
            <a:endParaRPr lang="ru-RU" b="1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uk-UA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 багатоповерхових житлових будинків ОСББ</a:t>
            </a:r>
          </a:p>
          <a:p>
            <a:r>
              <a:rPr lang="uk-UA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29 – незавершені об</a:t>
            </a:r>
            <a:r>
              <a:rPr lang="en-US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єкти</a:t>
            </a:r>
            <a:r>
              <a:rPr lang="uk-UA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будівництва (не введені в експлуатацію багатоповерхові житлові будинки)</a:t>
            </a:r>
            <a:endParaRPr lang="ru-RU" b="1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uk-UA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4- заклади культури</a:t>
            </a:r>
            <a:endParaRPr lang="ru-RU" b="1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uk-UA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 – клуби за місцем проживання</a:t>
            </a:r>
            <a:endParaRPr lang="ru-RU" b="1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uk-UA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23- закладів освіти</a:t>
            </a:r>
            <a:endParaRPr lang="ru-RU" b="1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uk-UA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12 - приватні житлові будинки</a:t>
            </a:r>
            <a:endParaRPr lang="ru-RU" b="1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uk-UA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3 - приватні Нежитлові</a:t>
            </a:r>
            <a:endParaRPr lang="ru-RU" b="1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uk-UA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– заклади охорони здоров</a:t>
            </a:r>
            <a:r>
              <a:rPr lang="en-US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</a:t>
            </a:r>
            <a:endParaRPr lang="ru-RU" b="1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uk-UA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2 - центри </a:t>
            </a:r>
            <a:r>
              <a:rPr lang="uk-UA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соцобслуговування</a:t>
            </a:r>
            <a:endParaRPr lang="ru-RU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026" name="Picture 2" descr="C:\Users\Ника\Downloads\20220317_132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357562"/>
            <a:ext cx="1643074" cy="2047889"/>
          </a:xfrm>
          <a:prstGeom prst="rect">
            <a:avLst/>
          </a:prstGeom>
          <a:noFill/>
        </p:spPr>
      </p:pic>
      <p:pic>
        <p:nvPicPr>
          <p:cNvPr id="1027" name="Picture 3" descr="C:\Users\Ника\Downloads\20220713_1015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929198"/>
            <a:ext cx="2143108" cy="1607331"/>
          </a:xfrm>
          <a:prstGeom prst="rect">
            <a:avLst/>
          </a:prstGeom>
          <a:noFill/>
        </p:spPr>
      </p:pic>
      <p:pic>
        <p:nvPicPr>
          <p:cNvPr id="1028" name="Picture 4" descr="D:\Локальный диск\Локальный диск\D\Картинки\images (3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714752"/>
            <a:ext cx="1644650" cy="123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sz="3600" dirty="0" smtClean="0"/>
          </a:p>
          <a:p>
            <a:pPr algn="ctr">
              <a:buNone/>
            </a:pPr>
            <a:r>
              <a:rPr lang="uk-UA" sz="4800" b="1" dirty="0" smtClean="0"/>
              <a:t>Програма економічного і </a:t>
            </a:r>
          </a:p>
          <a:p>
            <a:pPr algn="ctr">
              <a:buNone/>
            </a:pPr>
            <a:r>
              <a:rPr lang="uk-UA" sz="4800" b="1" dirty="0" smtClean="0"/>
              <a:t>соціального розвитку </a:t>
            </a:r>
            <a:r>
              <a:rPr lang="uk-UA" sz="4800" b="1" smtClean="0"/>
              <a:t>на </a:t>
            </a:r>
            <a:r>
              <a:rPr lang="uk-UA" sz="4800" b="1" smtClean="0"/>
              <a:t>2023 </a:t>
            </a:r>
            <a:r>
              <a:rPr lang="uk-UA" sz="4800" b="1" dirty="0" smtClean="0"/>
              <a:t>рік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Реконструкція будівлі на проспекті Правди, 4 для розміщення Центру комплексної реабілітації для осіб з інвалідністю</a:t>
            </a:r>
            <a:endParaRPr lang="ru-RU" sz="2400" b="1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9" name="Picture 5" descr="D:\Локальный диск\D\Картинки\Правди, 4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5000636"/>
            <a:ext cx="2309819" cy="158461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57818" y="1857364"/>
            <a:ext cx="37861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sz="2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03.2019 – 12.2023 </a:t>
            </a:r>
            <a:r>
              <a:rPr lang="uk-UA" sz="2000" b="1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р.р</a:t>
            </a:r>
            <a:endParaRPr lang="ru-RU" sz="200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549676"/>
            <a:ext cx="44291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Вартість об</a:t>
            </a:r>
            <a:r>
              <a:rPr lang="en-US" sz="2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’</a:t>
            </a:r>
            <a:r>
              <a:rPr lang="uk-UA" sz="2000" b="1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єкта</a:t>
            </a:r>
            <a:r>
              <a:rPr lang="uk-UA" sz="2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: </a:t>
            </a:r>
          </a:p>
          <a:p>
            <a:pPr algn="ctr">
              <a:defRPr/>
            </a:pPr>
            <a:r>
              <a:rPr lang="uk-UA" sz="2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105 516,403 тис. грн.</a:t>
            </a:r>
          </a:p>
          <a:p>
            <a:pPr algn="ctr">
              <a:defRPr/>
            </a:pPr>
            <a:endParaRPr lang="uk-UA" sz="1400" b="1" dirty="0" smtClean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Потужність: пропускна спроможність – 262 осіб, створені робочі місця – 86 чол. </a:t>
            </a:r>
            <a:endParaRPr lang="uk-UA" sz="1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625" y="1850325"/>
            <a:ext cx="4733925" cy="24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D:\Локальный диск\Локальный диск\D\Картинки\dsc03185-1024x7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286124"/>
            <a:ext cx="2286016" cy="1714512"/>
          </a:xfrm>
          <a:prstGeom prst="rect">
            <a:avLst/>
          </a:prstGeom>
          <a:noFill/>
        </p:spPr>
      </p:pic>
      <p:pic>
        <p:nvPicPr>
          <p:cNvPr id="1028" name="Picture 4" descr="D:\Локальный диск\D\Картинки\Правди, 4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5000636"/>
            <a:ext cx="2321679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3071834"/>
          </a:xfrm>
        </p:spPr>
        <p:txBody>
          <a:bodyPr>
            <a:normAutofit/>
          </a:bodyPr>
          <a:lstStyle/>
          <a:p>
            <a:pPr indent="450000" algn="just"/>
            <a:r>
              <a:rPr lang="uk-UA" sz="2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Стан готовності об’єкта становить 80%, на 2023 рік перенесено внутрішньо-опоряджувальні роботи та роботи з благоустрою. Виконання робіт становить 84 695,1 тис. грн. (виконані роботи з встановлення дверних </a:t>
            </a:r>
            <a:r>
              <a:rPr lang="uk-UA" sz="2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пройомів</a:t>
            </a:r>
            <a:r>
              <a:rPr lang="uk-UA" sz="2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дверей, вікон, прокладено внутрішні електричні мережі, влаштування вентиляції та кондиціювання, встановлення пожежного захисту, прокладання системи опалення, загально будівельні роботи: укладання сходів, обшивка стін, стель, прокладання комунікацій, виконання зовнішніх опоряджувальних робіт (фасадна навісна система </a:t>
            </a:r>
            <a:r>
              <a:rPr lang="ru-RU" sz="2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SCANROC</a:t>
            </a:r>
            <a:r>
              <a:rPr lang="uk-UA" sz="2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).</a:t>
            </a:r>
            <a:endParaRPr lang="ru-RU" sz="20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Локальный диск\Локальный диск\D\Центр коплексної реабілітації Правди, 4\Фото об'єкта\IMG-e3815ef5b1c4dc0d25af0e75b4411ae5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357562"/>
            <a:ext cx="7500990" cy="3155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500174"/>
            <a:ext cx="8229600" cy="1143000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uk-UA" sz="6600" dirty="0" smtClean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sz="6600" dirty="0" smtClean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Перспективне будівництво</a:t>
            </a:r>
            <a:endParaRPr lang="ru-RU" sz="6600" dirty="0">
              <a:solidFill>
                <a:schemeClr val="bg1">
                  <a:lumMod val="9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 smtClean="0">
                <a:ln>
                  <a:solidFill>
                    <a:srgbClr val="9F28A8"/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  <a:t>Будівництво дошкільного навчального закладу        № 600, вул. </a:t>
            </a:r>
            <a:r>
              <a:rPr lang="uk-UA" sz="3100" b="1" dirty="0" err="1" smtClean="0">
                <a:ln>
                  <a:solidFill>
                    <a:srgbClr val="9F28A8"/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  <a:t>Юрківська</a:t>
            </a:r>
            <a:r>
              <a:rPr lang="uk-UA" sz="3100" b="1" dirty="0" smtClean="0">
                <a:ln>
                  <a:solidFill>
                    <a:srgbClr val="9F28A8"/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  <a:t>, 3 у Подільському районі</a:t>
            </a:r>
            <a:endParaRPr lang="ru-RU" b="1" dirty="0">
              <a:ln>
                <a:solidFill>
                  <a:srgbClr val="9F28A8"/>
                </a:solidFill>
              </a:ln>
              <a:effectLst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929066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643050"/>
            <a:ext cx="40633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572000" y="200024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sz="20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02.2019 – 12.2023 </a:t>
            </a:r>
            <a:r>
              <a:rPr lang="uk-UA" sz="2000" b="1" dirty="0" err="1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р.р</a:t>
            </a:r>
            <a:r>
              <a:rPr lang="uk-UA" sz="20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uk-UA" sz="2000" b="1" dirty="0" smtClean="0">
              <a:ln w="1905">
                <a:solidFill>
                  <a:srgbClr val="7030A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defRPr/>
            </a:pPr>
            <a:r>
              <a:rPr lang="uk-UA" sz="20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56 000,0 тис. грн.</a:t>
            </a:r>
            <a:endParaRPr lang="ru-RU" sz="2000" b="1" dirty="0">
              <a:ln w="1905">
                <a:solidFill>
                  <a:srgbClr val="7030A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00063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200" b="1" dirty="0" smtClean="0">
                <a:ln w="1905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Потужність: </a:t>
            </a:r>
          </a:p>
          <a:p>
            <a:pPr algn="ctr">
              <a:defRPr/>
            </a:pPr>
            <a:r>
              <a:rPr lang="uk-UA" sz="2200" b="1" dirty="0" smtClean="0">
                <a:ln w="1905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збільшиться на 60 дітей.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Реконструкція будівлі дошкільного навчального закладу </a:t>
            </a:r>
            <a:r>
              <a:rPr lang="uk-UA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компенсуючого</a:t>
            </a:r>
            <a:r>
              <a:rPr lang="uk-UA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типу (санаторного) № 1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88</a:t>
            </a:r>
            <a:r>
              <a:rPr lang="uk-UA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Подільського району м. Києва на вулиці Маршала Гречка, 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uk-UA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-А</a:t>
            </a:r>
            <a:endParaRPr lang="ru-RU" sz="2600" dirty="0">
              <a:ln>
                <a:solidFill>
                  <a:srgbClr val="0070C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14818"/>
            <a:ext cx="5233513" cy="22182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0" name="Picture 2" descr="D:\Локальный диск\D\Картинки\main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71612"/>
            <a:ext cx="4271969" cy="25228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2000240"/>
            <a:ext cx="45005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03.2022 – 12.2025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р.р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uk-UA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29 000,0 тис. грн.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4929198"/>
            <a:ext cx="3571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Потужність: </a:t>
            </a:r>
          </a:p>
          <a:p>
            <a:pPr algn="ctr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збільшиться на 42 дитини.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Реконструкція з прибудовою до будівлі загальноосвітнього навчального закладу І–ІІІ ступенів «Спеціалізована школа № 2 імені Д. </a:t>
            </a:r>
            <a:r>
              <a:rPr lang="uk-UA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Карбишева</a:t>
            </a:r>
            <a:r>
              <a:rPr lang="uk-UA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поглибленим вивченням предметів природного циклу» Подільського району м. Києва на вулиці </a:t>
            </a:r>
            <a:r>
              <a:rPr lang="uk-UA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Копилівській</a:t>
            </a:r>
            <a:r>
              <a:rPr lang="uk-UA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36</a:t>
            </a:r>
            <a:endParaRPr lang="ru-RU" sz="2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D:\Локальный диск\D\Картинки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4000528" cy="2725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078049"/>
            <a:ext cx="4648199" cy="2522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429124" y="2000240"/>
            <a:ext cx="45005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04.2009 – 12.2024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р.р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uk-UA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53 208,7 тис. грн.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929198"/>
            <a:ext cx="3786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Потужність: 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збільшиться на 230 дитини.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Будівництво дитячої музичної школи на проспекті Свободи, 5 у Подільському районі м. Києва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Локальный диск\D\Картинки\музична школа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286256"/>
            <a:ext cx="372273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Локальный диск\D\Картинки\музична школа (2)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472" y="1857364"/>
            <a:ext cx="3767867" cy="239946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29124" y="1785926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03.2009 – 12.2024 </a:t>
            </a:r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р.р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83 000,0 тис. грн.</a:t>
            </a:r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Потужність: 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Одночасно зможе прийняти 160 дітей</a:t>
            </a:r>
          </a:p>
          <a:p>
            <a:pPr algn="ctr">
              <a:defRPr/>
            </a:pP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214818"/>
            <a:ext cx="464347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4714</TotalTime>
  <Words>708</Words>
  <Application>Microsoft Office PowerPoint</Application>
  <PresentationFormat>Екран (4:3)</PresentationFormat>
  <Paragraphs>99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Tw Cen MT</vt:lpstr>
      <vt:lpstr>Тема Office</vt:lpstr>
      <vt:lpstr>   БУДІВНИЦТВО  У ПОДІЛЬСЬКОМУ  РАЙОНІ</vt:lpstr>
      <vt:lpstr>Презентація PowerPoint</vt:lpstr>
      <vt:lpstr>Реконструкція будівлі на проспекті Правди, 4 для розміщення Центру комплексної реабілітації для осіб з інвалідністю</vt:lpstr>
      <vt:lpstr>Стан готовності об’єкта становить 80%, на 2023 рік перенесено внутрішньо-опоряджувальні роботи та роботи з благоустрою. Виконання робіт становить 84 695,1 тис. грн. (виконані роботи з встановлення дверних пройомів, дверей, вікон, прокладено внутрішні електричні мережі, влаштування вентиляції та кондиціювання, встановлення пожежного захисту, прокладання системи опалення, загально будівельні роботи: укладання сходів, обшивка стін, стель, прокладання комунікацій, виконання зовнішніх опоряджувальних робіт (фасадна навісна система SCANROC).</vt:lpstr>
      <vt:lpstr> Перспективне будівництво</vt:lpstr>
      <vt:lpstr>Будівництво дошкільного навчального закладу        № 600, вул. Юрківська, 3 у Подільському районі</vt:lpstr>
      <vt:lpstr>Реконструкція будівлі дошкільного навчального закладу компенсуючого типу (санаторного) № 188 Подільського району м. Києва на вулиці Маршала Гречка, 6-А</vt:lpstr>
      <vt:lpstr>Реконструкція з прибудовою до будівлі загальноосвітнього навчального закладу І–ІІІ ступенів «Спеціалізована школа № 2 імені Д. Карбишева з поглибленим вивченням предметів природного циклу» Подільського району м. Києва на вулиці Копилівській, 36</vt:lpstr>
      <vt:lpstr>Будівництво дитячої музичної школи на проспекті Свободи, 5 у Подільському районі м. Києва</vt:lpstr>
      <vt:lpstr>Початок і закінчення будівництва: 05.2009 – 12.2024  р.р</vt:lpstr>
      <vt:lpstr>Реконструкція нежитлового приміщення під розміщення центру соціальних служб на вул. Мостицькій, 20 </vt:lpstr>
      <vt:lpstr>Будівництво каналізаційної та водопровідної мереж з відновленнямдорожньогопокриття в приватному секторіСирецькогомасиву по вул. Рилєєва, Шполянській, Верболозній, Тагільській, пров. Рясному ,  пров. Верболозному, та водопровіднімережівідкінця вул. Верболозної до вул. Петропавлівської</vt:lpstr>
      <vt:lpstr>Будівництво з добудовою зовнішніх мереж водопроводу та каналізації на вул. Ростовській та вул. Пуща-Водицькій у Подільському районі м. Києва</vt:lpstr>
      <vt:lpstr>Презентація PowerPoint</vt:lpstr>
      <vt:lpstr>Відповідно до постанови Кабінету Міністрів України від 19 квітня 2022 року № 473 «Про затвердження Порядку виконання невідкладних робіт щодо ліквідації наслідків збройної агресії Російської Федерації, пов'язаних із пошкодженням будівель та споруд» у Подільському районі ведеться наступна робота: - утворено комісію з обстеження будівель та споруд приватної форми власності, пошкоджених внаслідок військових дій, спричинених збройною агресією РФ.</vt:lpstr>
      <vt:lpstr>Презентація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КАПІТАЛЬНЕ  БУДІВНИЦТВО У ПОДІЛЬСЬКОМУ  РАЙОНІ</dc:title>
  <dc:creator>Ника</dc:creator>
  <cp:lastModifiedBy>Шіошвілі Світлана Володимирівна</cp:lastModifiedBy>
  <cp:revision>306</cp:revision>
  <dcterms:created xsi:type="dcterms:W3CDTF">2017-02-15T13:36:09Z</dcterms:created>
  <dcterms:modified xsi:type="dcterms:W3CDTF">2023-02-01T08:50:25Z</dcterms:modified>
</cp:coreProperties>
</file>