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79" r:id="rId7"/>
    <p:sldId id="265" r:id="rId8"/>
    <p:sldId id="278" r:id="rId9"/>
    <p:sldId id="267" r:id="rId10"/>
    <p:sldId id="269" r:id="rId11"/>
    <p:sldId id="274" r:id="rId12"/>
    <p:sldId id="275" r:id="rId13"/>
    <p:sldId id="276" r:id="rId14"/>
    <p:sldId id="277" r:id="rId15"/>
    <p:sldId id="282" r:id="rId16"/>
    <p:sldId id="270" r:id="rId17"/>
    <p:sldId id="273" r:id="rId18"/>
    <p:sldId id="271" r:id="rId19"/>
    <p:sldId id="281" r:id="rId20"/>
    <p:sldId id="272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F795-F303-4AE9-A8D5-CC93D30CC1B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BC597-6CDB-4016-96DD-1D310F3B26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429132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КАПІТАЛЬНЕ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БУДІВНИЦТВО      У  ПОДІЛЬСЬКОМУ  РАЙОНІ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Реконструкція з прибудовою до будівлі загальноосвітнього навчального закладу І–ІІІ ступенів «Середня загальноосвітня школа  № 242» Подільського району м. Києва на проспекті Правди, 64-Г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Локальный диск\D\Картинки\large_article_3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929090" cy="2286016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5357850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929322" y="4357694"/>
            <a:ext cx="3000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83 299,0 тис. грн.</a:t>
            </a:r>
          </a:p>
          <a:p>
            <a:pPr algn="ctr">
              <a:defRPr/>
            </a:pPr>
            <a:endParaRPr lang="uk-UA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Потужність: збільшиться на 600 дітей.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3574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03.2019 – 12.2021 </a:t>
            </a:r>
            <a:r>
              <a:rPr lang="uk-UA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р.р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Реконструкція будівлі дошкільного навчального закладу </a:t>
            </a:r>
            <a:r>
              <a:rPr lang="uk-UA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компенсуючого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типу (санаторного) № 1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88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Подільського району м. Києва на вулиці Маршала Гречка,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-А</a:t>
            </a:r>
            <a:endParaRPr lang="ru-RU" sz="2600" dirty="0">
              <a:ln>
                <a:solidFill>
                  <a:srgbClr val="0070C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5233513" cy="2218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D:\Локальный диск\D\Картинки\main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71612"/>
            <a:ext cx="4271969" cy="2522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2000240"/>
            <a:ext cx="4500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03.2019 – 12.2020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83 299,0 тис. грн.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4929198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42 дитини.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Реконструкція з прибудовою до будівлі загальноосвітнього навчального закладу І–ІІІ ступенів «Спеціалізована школа № 2 імені Д.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Карбишева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поглибленим вивченням предметів природного циклу» Подільського району м. Києва на вулиці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Копилівській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36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D:\Локальный диск\D\Картинки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4000528" cy="2725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078049"/>
            <a:ext cx="4648199" cy="2522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2000240"/>
            <a:ext cx="45005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04.2019 – 12.2021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53 208,7 тис. грн.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929198"/>
            <a:ext cx="3786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230 дитини.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Будівництво дошкільного навчального закладу        № 600, вул. </a:t>
            </a:r>
            <a:r>
              <a:rPr lang="uk-UA" sz="31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Юрківська</a:t>
            </a:r>
            <a:r>
              <a:rPr lang="uk-UA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3 у Подільському районі</a:t>
            </a:r>
            <a:endParaRPr lang="ru-RU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40633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20002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02.2019 – 12.2020 </a:t>
            </a:r>
            <a:r>
              <a:rPr lang="uk-UA" sz="20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56 000,0 тис. грн.</a:t>
            </a:r>
            <a:endParaRPr lang="ru-RU" sz="2000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6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60 дітей.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Будівництво дитячої музичної школи на проспекті Свободи, 5 у Подільському районі м. Києва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Локальный диск\D\Картинки\музична школа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256"/>
            <a:ext cx="37227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Локальный диск\D\Картинки\музична школа (2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3767867" cy="23994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9124" y="1785926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03.2019 – 12.2020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83 000,0 тис. грн.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Одночасно зможе прийняти 160 дітей</a:t>
            </a:r>
          </a:p>
          <a:p>
            <a:pPr algn="ctr"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464347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Реконструкція з прибудовою до будівлі загальноосвітнього навчального закладу І–ІІІ ступенів «Гімназія № 19  </a:t>
            </a:r>
            <a:r>
              <a:rPr kumimoji="0" lang="uk-UA" sz="20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“Межигірська”</a:t>
            </a:r>
            <a:r>
              <a:rPr kumimoji="0" lang="uk-UA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Подільського району м. Києва на вулиці </a:t>
            </a:r>
            <a:r>
              <a:rPr kumimoji="0" lang="uk-UA" sz="20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Межигірській</a:t>
            </a:r>
            <a:r>
              <a:rPr kumimoji="0" lang="uk-UA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16</a:t>
            </a:r>
            <a:endParaRPr kumimoji="0" lang="ru-RU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6" descr="DSC048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3419475" cy="194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5900736" cy="205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4214818"/>
            <a:ext cx="2928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05.2019 – 12.2021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р.р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714876" y="2285992"/>
            <a:ext cx="4143404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61 183,3 тис. грн.</a:t>
            </a:r>
          </a:p>
          <a:p>
            <a:pPr algn="ctr">
              <a:defRPr/>
            </a:pP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Потужність: збільшиться на 292 учня.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857232"/>
            <a:ext cx="3000396" cy="2286016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Реконструкція нежитлового приміщення під розміщення центру соціальних служб на вул. </a:t>
            </a:r>
            <a:r>
              <a:rPr lang="uk-UA" sz="27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Мостицькій</a:t>
            </a:r>
            <a:r>
              <a:rPr lang="uk-UA" sz="27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20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14818"/>
            <a:ext cx="3429024" cy="212565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102 700,0 тис. грн.</a:t>
            </a:r>
          </a:p>
          <a:p>
            <a:pPr algn="ctr">
              <a:buNone/>
              <a:defRPr/>
            </a:pPr>
            <a:endParaRPr lang="uk-UA" sz="5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endParaRPr lang="uk-UA" sz="6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Потужність: кількість робочих місць 387 людей.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D:\Локальный диск\D\Картинки\csm_160524_Symposium_Essbare_Fassade_Bild3_Quer_d795081f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31" y="357166"/>
            <a:ext cx="5137872" cy="3429024"/>
          </a:xfrm>
          <a:prstGeom prst="rect">
            <a:avLst/>
          </a:prstGeom>
          <a:noFill/>
        </p:spPr>
      </p:pic>
      <p:pic>
        <p:nvPicPr>
          <p:cNvPr id="1027" name="Picture 3" descr="D:\Локальный диск\D\Картинки\Мостицька, 20 у середині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533" y="3143248"/>
            <a:ext cx="493942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Реконструкція будівлі на проспекті Правди, 4 для розміщення Центру комплексної реабілітації для осіб з інвалідністю</a:t>
            </a:r>
            <a:endParaRPr lang="ru-RU" sz="24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Локальный диск\D\Картинки\Правди, 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4734237" cy="3106843"/>
          </a:xfrm>
          <a:prstGeom prst="rect">
            <a:avLst/>
          </a:prstGeom>
          <a:noFill/>
        </p:spPr>
      </p:pic>
      <p:pic>
        <p:nvPicPr>
          <p:cNvPr id="1027" name="Picture 3" descr="D:\Локальный диск\D\Картинки\Правди, 4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929198"/>
            <a:ext cx="2214578" cy="1660934"/>
          </a:xfrm>
          <a:prstGeom prst="rect">
            <a:avLst/>
          </a:prstGeom>
          <a:noFill/>
        </p:spPr>
      </p:pic>
      <p:pic>
        <p:nvPicPr>
          <p:cNvPr id="1028" name="Picture 4" descr="D:\Локальный диск\D\Картинки\Правди, 4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714752"/>
            <a:ext cx="2107365" cy="1404910"/>
          </a:xfrm>
          <a:prstGeom prst="rect">
            <a:avLst/>
          </a:prstGeom>
          <a:noFill/>
        </p:spPr>
      </p:pic>
      <p:pic>
        <p:nvPicPr>
          <p:cNvPr id="1029" name="Picture 5" descr="D:\Локальный диск\D\Картинки\Правди, 4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929198"/>
            <a:ext cx="2381257" cy="15846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57818" y="1857364"/>
            <a:ext cx="3786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03.2019 – 12.2019 </a:t>
            </a:r>
            <a:r>
              <a:rPr lang="uk-UA" sz="2000" b="1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р.р</a:t>
            </a:r>
            <a:endParaRPr lang="ru-RU" sz="20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49676"/>
            <a:ext cx="44291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87 000,0 тис. грн.</a:t>
            </a:r>
          </a:p>
          <a:p>
            <a:pPr algn="ctr">
              <a:defRPr/>
            </a:pPr>
            <a:endParaRPr lang="uk-UA" sz="2000" b="1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Потужність: одночасно зможе прийняти 100 осіб.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r>
              <a:rPr lang="uk-UA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Введені в експлуатацію об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єкти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 передані на баланс експлуатуючій організації</a:t>
            </a:r>
            <a:endParaRPr lang="uk-UA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86298"/>
            <a:ext cx="8229600" cy="2071702"/>
          </a:xfrm>
        </p:spPr>
        <p:txBody>
          <a:bodyPr>
            <a:normAutofit/>
          </a:bodyPr>
          <a:lstStyle/>
          <a:p>
            <a:r>
              <a:rPr lang="uk-UA" sz="35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Реконструкція будівлі дошкільного навчального закладу № 486 </a:t>
            </a:r>
            <a:r>
              <a:rPr lang="uk-UA" sz="3500" b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          вул</a:t>
            </a:r>
            <a:r>
              <a:rPr lang="uk-UA" sz="35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Маршала Гречка, 20-Д</a:t>
            </a:r>
            <a:endParaRPr lang="ru-RU" sz="35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Об</a:t>
            </a:r>
            <a:r>
              <a:rPr lang="en-US" sz="6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sz="6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єкти</a:t>
            </a:r>
            <a:r>
              <a:rPr lang="uk-UA" sz="6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які планується ввести в експлуатацію у 201</a:t>
            </a:r>
            <a:r>
              <a:rPr lang="en-US" sz="6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8</a:t>
            </a:r>
            <a:r>
              <a:rPr lang="uk-UA" sz="6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році</a:t>
            </a:r>
            <a:endParaRPr lang="ru-RU" sz="6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714356"/>
            <a:ext cx="3714776" cy="2357454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  <a:t>Дошкільний навчальний заклад № 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  <a:t>68 на </a:t>
            </a:r>
            <a:b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</a:b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  <a:t>вул. </a:t>
            </a:r>
            <a:r>
              <a:rPr lang="uk-UA" sz="2800" i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  <a:t>Копилівській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  <a:t>, 6</a:t>
            </a:r>
            <a:endParaRPr lang="ru-RU" sz="2800" i="1" dirty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  <a:cs typeface="AngsanaUPC" pitchFamily="18" charset="-34"/>
            </a:endParaRPr>
          </a:p>
        </p:txBody>
      </p:sp>
      <p:pic>
        <p:nvPicPr>
          <p:cNvPr id="2050" name="Picture 2" descr="D:\Локальный диск\Фото ДНЗ. 268\68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500594" cy="2786082"/>
          </a:xfrm>
          <a:prstGeom prst="rect">
            <a:avLst/>
          </a:prstGeom>
          <a:noFill/>
        </p:spPr>
      </p:pic>
      <p:pic>
        <p:nvPicPr>
          <p:cNvPr id="2051" name="Picture 3" descr="D:\Локальный диск\Фото ДНЗ. 268\68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876"/>
            <a:ext cx="3482860" cy="2786082"/>
          </a:xfrm>
          <a:prstGeom prst="rect">
            <a:avLst/>
          </a:prstGeom>
          <a:noFill/>
        </p:spPr>
      </p:pic>
      <p:pic>
        <p:nvPicPr>
          <p:cNvPr id="2053" name="Picture 5" descr="D:\Локальный диск\Фото ДНЗ. 268\6827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876"/>
            <a:ext cx="4191731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478634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У 2017 році введено в експлуатацію та передано на баланс 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ПрАТ</a:t>
            </a:r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 “АК 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“Київводоканал”</a:t>
            </a:r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  11 каналізаційних мереж, світлофорний об</a:t>
            </a:r>
            <a:r>
              <a:rPr lang="en-US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’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єкт</a:t>
            </a:r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 на перетині вулиць Оленівської та 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Межигірської</a:t>
            </a:r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 передано на баланс 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КП</a:t>
            </a:r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 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“Київдорсервіс”</a:t>
            </a:r>
            <a:endParaRPr lang="ru-RU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Arial Narrow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Реконструкція будівлі дошкільного навчального закладу № 486 на вул. Маршала Гречка, 20-Д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785926"/>
            <a:ext cx="4857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04.2017 –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6.201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Вартість об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єкта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: 13 257,4 тис. грн.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Потужність: збільшиться на 60 дітей.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/>
          </a:p>
        </p:txBody>
      </p:sp>
      <p:pic>
        <p:nvPicPr>
          <p:cNvPr id="1027" name="Picture 3" descr="D:\Локальный диск\D\ДНЗ № 486\Фото об'єкта\image-0-02-04-d6b0c108c4e1edf0bdf5dd8b7a346ced7c0eab8c163822d8704cc5d2d21cab4e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929066"/>
            <a:ext cx="2269324" cy="2740013"/>
          </a:xfrm>
          <a:prstGeom prst="rect">
            <a:avLst/>
          </a:prstGeom>
          <a:noFill/>
        </p:spPr>
      </p:pic>
      <p:pic>
        <p:nvPicPr>
          <p:cNvPr id="1028" name="Picture 4" descr="D:\Локальный диск\D\ДНЗ № 486\Фото об'єкта\image-0-02-04-9b6a433ea15f38692f57445579479ef87420667deb98c335dc41f17cc8fb68d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929066"/>
            <a:ext cx="2339576" cy="2714644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Підрядною будівельною організацією ТОВ "Ж.О.К." під наглядом  спеціалістів з археологічного, з авторського, з технічного, з технологічного  нагляду за згодою та участю представників балансоутримувача Музею-майстерні І. Кавалерідзе з залученням представників Управлінням капітального будівництва, архітектури та землекористування Подільської районної в місті Києві державної адміністрації, як відповідальних осіб за збереження скульптур під час  перебазування їх на місця постійної експозиції  будуть проведені роботи з перенесення </a:t>
            </a: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предметів Науково-допоміжного фонду Музею, а саме залишки фігури пам’ятника княгині Ользі  (без голови), 1911 р.  автор І.П. Кавалерідзе  (матеріал бетон, розміри 286х120х116 см)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D:\Локальный диск\D\ДНЗ № 486\Фото об'єкта\img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86190"/>
            <a:ext cx="4500562" cy="2901962"/>
          </a:xfrm>
          <a:prstGeom prst="rect">
            <a:avLst/>
          </a:prstGeom>
          <a:noFill/>
        </p:spPr>
      </p:pic>
      <p:pic>
        <p:nvPicPr>
          <p:cNvPr id="19459" name="Picture 3" descr="D:\Локальный диск\D\ДНЗ № 486\Фото об'єкта\imgbig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000240"/>
            <a:ext cx="2643206" cy="1953029"/>
          </a:xfrm>
          <a:prstGeom prst="rect">
            <a:avLst/>
          </a:prstGeom>
          <a:noFill/>
        </p:spPr>
      </p:pic>
      <p:pic>
        <p:nvPicPr>
          <p:cNvPr id="19460" name="Picture 4" descr="D:\Локальный диск\D\ДНЗ № 486\Фото об'єкта\imgbig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60" y="2000240"/>
            <a:ext cx="2143140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Реконструкція шкільного стадіону середньої школи № 243 на вул.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Новомостицькій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D:\Локальный диск\D\Картинки\20111020232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4357718" cy="341756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2844" y="200024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07.2017 – 12.2018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р.р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4318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Вартість об</a:t>
            </a:r>
            <a:r>
              <a:rPr lang="en-US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b="1" spc="-30" dirty="0" err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єкта</a:t>
            </a:r>
            <a:r>
              <a:rPr lang="uk-UA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28 926</a:t>
            </a:r>
            <a:r>
              <a:rPr lang="uk-UA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uk-UA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тис. грн.</a:t>
            </a:r>
            <a:endParaRPr lang="uk-UA" b="1" spc="-3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 descr="D:\Локальный диск\D\СТАДІОН ШКОЛИ №243\ФОТО ОБ'ЄКТА\IMG_21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4064000" cy="3048000"/>
          </a:xfrm>
          <a:prstGeom prst="rect">
            <a:avLst/>
          </a:prstGeom>
          <a:noFill/>
        </p:spPr>
      </p:pic>
      <p:pic>
        <p:nvPicPr>
          <p:cNvPr id="18434" name="Picture 2" descr="D:\Локальный диск\D\СТАДІОН ШКОЛИ №243\ФОТО ОБ'ЄКТА\IMG_22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00504"/>
            <a:ext cx="4064000" cy="26908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1368412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Реконструкція скверу з влаштуванням фонтана на площі Червона </a:t>
            </a:r>
            <a:r>
              <a:rPr lang="uk-UA" sz="2400" dirty="0" err="1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пресня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(ІІ черга)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143248"/>
            <a:ext cx="321471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Загальна вартість: </a:t>
            </a:r>
          </a:p>
          <a:p>
            <a:pPr algn="ctr">
              <a:defRPr/>
            </a:pPr>
            <a:endParaRPr lang="uk-UA" sz="500" b="1" spc="-3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7 737 ,1 тис. грн.</a:t>
            </a:r>
            <a:endParaRPr lang="en-US" b="1" spc="-3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Виконано робіт: </a:t>
            </a:r>
          </a:p>
          <a:p>
            <a:pPr algn="ctr">
              <a:defRPr/>
            </a:pPr>
            <a:endParaRPr lang="uk-UA" sz="5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6 930,1 тис. грн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8" name="Picture 4" descr="D:\Локальный диск\D\Картинки\Новая папка\Червона пресня 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61465" cy="2838976"/>
          </a:xfrm>
          <a:prstGeom prst="rect">
            <a:avLst/>
          </a:prstGeom>
          <a:noFill/>
        </p:spPr>
      </p:pic>
      <p:pic>
        <p:nvPicPr>
          <p:cNvPr id="1029" name="Picture 5" descr="D:\Локальный диск\D\Картинки\Новая папка\Червона пресня 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4752"/>
            <a:ext cx="4357717" cy="2905145"/>
          </a:xfrm>
          <a:prstGeom prst="rect">
            <a:avLst/>
          </a:prstGeom>
          <a:noFill/>
        </p:spPr>
      </p:pic>
      <p:pic>
        <p:nvPicPr>
          <p:cNvPr id="1030" name="Picture 6" descr="D:\Локальный диск\D\Картинки\Новая папка\Червона пресня 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714488"/>
            <a:ext cx="3214710" cy="1928826"/>
          </a:xfrm>
          <a:prstGeom prst="rect">
            <a:avLst/>
          </a:prstGeom>
          <a:noFill/>
        </p:spPr>
      </p:pic>
      <p:pic>
        <p:nvPicPr>
          <p:cNvPr id="1031" name="Picture 7" descr="D:\Локальный диск\D\Картинки\Новая папка\Червона пресня 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572008"/>
            <a:ext cx="3143272" cy="21085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50033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Каналізування та водопостачання приватного сектору (ІІ черга будівництва) </a:t>
            </a:r>
            <a:r>
              <a:rPr lang="uk-UA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Замковецько-Білицького</a:t>
            </a:r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масиву по вул. Зоряній, вул. Гомельській, пров. Зоряному, пров. Гомельському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714752"/>
          <a:ext cx="85725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Місяць, рік початку і закінчення будівництва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Потужність, км.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Кошторисна вартість, тис. грн.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Виконано робіт </a:t>
                      </a:r>
                      <a:r>
                        <a:rPr lang="uk-UA" sz="2400" b="1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(тис. грн.)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12.2010</a:t>
                      </a: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12.2018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– 1,29</a:t>
                      </a: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 – 2,09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16 134,5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11 330,7 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9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114300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Перспективне будівництво</a:t>
            </a:r>
            <a:endParaRPr lang="ru-RU" sz="6600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500330"/>
          </a:xfrm>
        </p:spPr>
        <p:txBody>
          <a:bodyPr>
            <a:noAutofit/>
          </a:bodyPr>
          <a:lstStyle/>
          <a:p>
            <a:r>
              <a:rPr lang="uk-UA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удівництво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каналізаційної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водопровідної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мереж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відновленнямдорожньогопокриття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 приватному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секторіСирецькогомасиву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Рилєєва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Шполянській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Тагільській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Рясному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Верболозному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водопровіднімережівідкінця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Верболозної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Петропавлівської</a:t>
            </a:r>
            <a:endParaRPr lang="ru-RU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714752"/>
          <a:ext cx="8572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Місяць, рік початку і закінчення будівництва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Потужність, км.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Кошторисна вартість, тис. грн.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Проект програми на 2018</a:t>
                      </a:r>
                      <a:r>
                        <a:rPr lang="uk-UA" sz="2100" b="1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рік (тис. грн.)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01.2019</a:t>
                      </a:r>
                    </a:p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12.2019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– 2,7</a:t>
                      </a:r>
                    </a:p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 – 2,03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26 000,0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500,0 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9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Реконструкція будівлі дошкільного навчального закладу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компенсуючого</a:t>
            </a:r>
            <a:r>
              <a:rPr lang="uk-UA" sz="24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типу (санаторного)  № 151 Подільського району м. Києва на вулиці Маршала Гречка, 10-А</a:t>
            </a:r>
            <a:endParaRPr lang="ru-RU" sz="2400" b="1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428868"/>
            <a:ext cx="4643470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Локальный диск\D\Картинки\9228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71612"/>
            <a:ext cx="3786214" cy="25221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500174"/>
            <a:ext cx="450056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01.2019 – 12.2019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uk-UA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Кошторисна вартість: 27 071,0 тис. грн.</a:t>
            </a:r>
            <a:endParaRPr lang="ru-RU" sz="17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214818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Потужність: збільшиться на 42 дитини.</a:t>
            </a:r>
          </a:p>
          <a:p>
            <a:pPr algn="ctr">
              <a:defRPr/>
            </a:pPr>
            <a:endParaRPr lang="uk-UA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857750"/>
            <a:ext cx="8429684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752</Words>
  <Application>Microsoft Office PowerPoint</Application>
  <PresentationFormat>Екран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Тема Office</vt:lpstr>
      <vt:lpstr>КАПІТАЛЬНЕ  БУДІВНИЦТВО      У  ПОДІЛЬСЬКОМУ  РАЙОНІ</vt:lpstr>
      <vt:lpstr>Об’єкти, які планується ввести в експлуатацію у 2018 році</vt:lpstr>
      <vt:lpstr>Реконструкція будівлі дошкільного навчального закладу № 486 на вул. Маршала Гречка, 20-Д</vt:lpstr>
      <vt:lpstr>Реконструкція шкільного стадіону середньої школи № 243 на вул. Новомостицькій, 10</vt:lpstr>
      <vt:lpstr>Реконструкція скверу з влаштуванням фонтана на площі Червона пресня (ІІ черга)</vt:lpstr>
      <vt:lpstr>Каналізування та водопостачання приватного сектору (ІІ черга будівництва) Замковецько-Білицького масиву по вул. Зоряній, вул. Гомельській, пров. Зоряному, пров. Гомельському</vt:lpstr>
      <vt:lpstr>Перспективне будівництво</vt:lpstr>
      <vt:lpstr>Будівництво каналізаційної та водопровідної мереж з відновленнямдорожньогопокриття в приватному секторіСирецькогомасиву по вул. Рилєєва, Шполянській, Верболозній, Тагільській, пров. Рясному ,  пров. Верболозному, та водопровіднімережівідкінця вул. Верболозної до вул. Петропавлівської</vt:lpstr>
      <vt:lpstr>Реконструкція будівлі дошкільного навчального закладу компенсуючого типу (санаторного)  № 151 Подільського району м. Києва на вулиці Маршала Гречка, 10-А</vt:lpstr>
      <vt:lpstr>Реконструкція з прибудовою до будівлі загальноосвітнього навчального закладу І–ІІІ ступенів «Середня загальноосвітня школа  № 242» Подільського району м. Києва на проспекті Правди, 64-Г</vt:lpstr>
      <vt:lpstr>Реконструкція будівлі дошкільного навчального закладу компенсуючого типу (санаторного) № 188 Подільського району м. Києва на вулиці Маршала Гречка, 6-А</vt:lpstr>
      <vt:lpstr>Реконструкція з прибудовою до будівлі загальноосвітнього навчального закладу І–ІІІ ступенів «Спеціалізована школа № 2 імені Д. Карбишева з поглибленим вивченням предметів природного циклу» Подільського району м. Києва на вулиці Копилівській, 36</vt:lpstr>
      <vt:lpstr>Будівництво дошкільного навчального закладу        № 600, вул. Юрківська, 3 у Подільському районі</vt:lpstr>
      <vt:lpstr>Будівництво дитячої музичної школи на проспекті Свободи, 5 у Подільському районі м. Києва</vt:lpstr>
      <vt:lpstr>Початок і закінчення будівництва: 05.2019 – 12.2021 р.р</vt:lpstr>
      <vt:lpstr>Реконструкція нежитлового приміщення під розміщення центру соціальних служб на вул. Мостицькій, 20 </vt:lpstr>
      <vt:lpstr>Реконструкція будівлі на проспекті Правди, 4 для розміщення Центру комплексної реабілітації для осіб з інвалідністю</vt:lpstr>
      <vt:lpstr>Введені в експлуатацію об’єкти та передані на баланс експлуатуючій організації</vt:lpstr>
      <vt:lpstr>Реконструкція будівлі дошкільного навчального закладу № 486 на           вул. Маршала Гречка, 20-Д</vt:lpstr>
      <vt:lpstr>Дошкільний навчальний заклад № 268 на  вул. Копилівській, 6</vt:lpstr>
      <vt:lpstr>У 2017 році введено в експлуатацію та передано на баланс ПрАТ “АК “Київводоканал”  11 каналізаційних мереж, світлофорний об’єкт на перетині вулиць Оленівської та Межигірської передано на баланс КП “Київдорсервіс”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КАПІТАЛЬНЕ  БУДІВНИЦТВО У ПОДІЛЬСЬКОМУ  РАЙОНІ</dc:title>
  <dc:creator>Ника</dc:creator>
  <cp:lastModifiedBy>Єлінська Валентина Василівна</cp:lastModifiedBy>
  <cp:revision>132</cp:revision>
  <dcterms:created xsi:type="dcterms:W3CDTF">2017-02-15T13:36:09Z</dcterms:created>
  <dcterms:modified xsi:type="dcterms:W3CDTF">2019-01-11T12:51:40Z</dcterms:modified>
</cp:coreProperties>
</file>