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79" r:id="rId7"/>
    <p:sldId id="265" r:id="rId8"/>
    <p:sldId id="278" r:id="rId9"/>
    <p:sldId id="267" r:id="rId10"/>
    <p:sldId id="269" r:id="rId11"/>
    <p:sldId id="274" r:id="rId12"/>
    <p:sldId id="275" r:id="rId13"/>
    <p:sldId id="276" r:id="rId14"/>
    <p:sldId id="277" r:id="rId15"/>
    <p:sldId id="270" r:id="rId16"/>
    <p:sldId id="273" r:id="rId17"/>
    <p:sldId id="271" r:id="rId18"/>
    <p:sldId id="281" r:id="rId19"/>
    <p:sldId id="272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97" autoAdjust="0"/>
    <p:restoredTop sz="94660"/>
  </p:normalViewPr>
  <p:slideViewPr>
    <p:cSldViewPr>
      <p:cViewPr varScale="1">
        <p:scale>
          <a:sx n="68" d="100"/>
          <a:sy n="68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7F795-F303-4AE9-A8D5-CC93D30CC1B2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BC597-6CDB-4016-96DD-1D310F3B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4429132"/>
            <a:ext cx="7772400" cy="1470025"/>
          </a:xfrm>
        </p:spPr>
        <p:txBody>
          <a:bodyPr>
            <a:normAutofit/>
          </a:bodyPr>
          <a:lstStyle/>
          <a:p>
            <a: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КАПІТАЛЬНЕ</a:t>
            </a:r>
            <a: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БУДІВНИЦТВО      У  ПОДІЛЬСЬКОМУ  РАЙОНІ</a:t>
            </a: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Реконструкція з прибудовою до будівлі загальноосвітнього навчального закладу І–ІІІ ступенів «Середня загальноосвітня школа  № 242» Подільського району м. Києва на проспекті Правди, 64-Г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Локальный диск\D\Картинки\large_article_31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3929090" cy="2286016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7158" y="3429000"/>
            <a:ext cx="5357850" cy="32147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929322" y="4357694"/>
            <a:ext cx="30003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83 299,0 тис. грн.</a:t>
            </a:r>
          </a:p>
          <a:p>
            <a:pPr algn="ctr">
              <a:defRPr/>
            </a:pPr>
            <a:endParaRPr lang="uk-UA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Потужність: збільшиться на 600 дітей.</a:t>
            </a:r>
          </a:p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35743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03.2017 – 12.2020 </a:t>
            </a:r>
            <a:r>
              <a:rPr lang="uk-UA" sz="2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р.р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Реконструкція будівлі дошкільного навчального закладу </a:t>
            </a:r>
            <a:r>
              <a:rPr lang="uk-UA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компенсуючого</a:t>
            </a:r>
            <a:r>
              <a:rPr lang="uk-UA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типу (санаторного) № 1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88</a:t>
            </a:r>
            <a:r>
              <a:rPr lang="uk-UA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Подільського району м. Києва на вулиці Маршала Гречка, 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uk-UA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-А</a:t>
            </a:r>
            <a:endParaRPr lang="ru-RU" sz="2600" dirty="0">
              <a:ln>
                <a:solidFill>
                  <a:srgbClr val="0070C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14818"/>
            <a:ext cx="5233513" cy="22182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0" name="Picture 2" descr="D:\Локальный диск\D\Картинки\main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71612"/>
            <a:ext cx="4271969" cy="25228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2000240"/>
            <a:ext cx="45005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03.2019 – 12.2019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р.р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uk-UA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83 299,0 тис. грн.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4929198"/>
            <a:ext cx="3571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Потужність: </a:t>
            </a:r>
          </a:p>
          <a:p>
            <a:pPr algn="ctr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збільшиться на 42 дитини.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Реконструкція з прибудовою до будівлі загальноосвітнього навчального закладу І–ІІІ ступенів «Спеціалізована школа № 2 імені Д.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Карбишева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поглибленим вивченням предметів природного циклу» Подільського району м. Києва на вулиці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Копилівській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36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D:\Локальный диск\D\Картинки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4000528" cy="2725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078049"/>
            <a:ext cx="4648199" cy="2522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429124" y="2000240"/>
            <a:ext cx="45005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04.2018 – 12.2021 </a:t>
            </a:r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р.р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uk-UA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53 208,7 тис. грн.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929198"/>
            <a:ext cx="3786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Потужність: 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збільшиться на 230 дитини.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Будівництво дошкільного навчального закладу        № 600, вул. </a:t>
            </a:r>
            <a:r>
              <a:rPr lang="uk-UA" sz="31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Юрківська</a:t>
            </a:r>
            <a:r>
              <a:rPr lang="uk-UA" sz="31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3 у Подільському районі</a:t>
            </a:r>
            <a:endParaRPr lang="ru-RU" b="1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929066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643050"/>
            <a:ext cx="40633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572000" y="200024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sz="20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03.2019 – 12.2020 </a:t>
            </a:r>
            <a:r>
              <a:rPr lang="uk-UA" sz="2000" b="1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р.р</a:t>
            </a:r>
            <a:r>
              <a:rPr lang="uk-UA" sz="20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uk-UA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defRPr/>
            </a:pPr>
            <a:r>
              <a:rPr lang="uk-UA" sz="20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56 000,0 тис. грн.</a:t>
            </a:r>
            <a:endParaRPr lang="ru-RU" sz="2000" b="1" dirty="0">
              <a:ln w="1905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00063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Потужність: </a:t>
            </a:r>
          </a:p>
          <a:p>
            <a:pPr algn="ctr">
              <a:defRPr/>
            </a:pPr>
            <a:r>
              <a:rPr lang="uk-UA" sz="20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збільшиться на 60 дітей.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Будівництво дитячої музичної школи на проспекті Свободи, 5 у Подільському районі м. Києва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Локальный диск\D\Картинки\музична школа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286256"/>
            <a:ext cx="3508416" cy="2206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Локальный диск\D\Картинки\музична школа (2)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472" y="1857364"/>
            <a:ext cx="3767867" cy="239946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29124" y="221455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05.2018 – 12.2019 </a:t>
            </a:r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р.р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uk-UA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83 000,0 тис. грн.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7207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Потужність: 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Одночасно зможе прийняти 160 дітей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857232"/>
            <a:ext cx="3000396" cy="2286016"/>
          </a:xfrm>
        </p:spPr>
        <p:txBody>
          <a:bodyPr>
            <a:normAutofit fontScale="90000"/>
          </a:bodyPr>
          <a:lstStyle/>
          <a:p>
            <a:r>
              <a:rPr lang="uk-UA" sz="27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Реконструкція нежитлового приміщення під розміщення центру соціальних служб на вул. </a:t>
            </a:r>
            <a:r>
              <a:rPr lang="uk-UA" sz="27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Мостицькій</a:t>
            </a:r>
            <a:r>
              <a:rPr lang="uk-UA" sz="27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20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14818"/>
            <a:ext cx="3429024" cy="2125659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  <a:defRPr/>
            </a:pPr>
            <a:r>
              <a:rPr lang="uk-U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buNone/>
              <a:defRPr/>
            </a:pPr>
            <a:r>
              <a:rPr lang="uk-U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40 000,0 тис. грн.</a:t>
            </a:r>
          </a:p>
          <a:p>
            <a:pPr algn="ctr">
              <a:buNone/>
              <a:defRPr/>
            </a:pPr>
            <a:endParaRPr lang="uk-UA" sz="5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  <a:defRPr/>
            </a:pPr>
            <a:endParaRPr lang="uk-UA" sz="6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  <a:defRPr/>
            </a:pPr>
            <a:r>
              <a:rPr lang="uk-U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Потужність: кількість робочих місць 387 людей.</a:t>
            </a:r>
            <a:endParaRPr lang="ru-RU" sz="80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D:\Локальный диск\D\Картинки\csm_160524_Symposium_Essbare_Fassade_Bild3_Quer_d795081f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231" y="357166"/>
            <a:ext cx="5137872" cy="3429024"/>
          </a:xfrm>
          <a:prstGeom prst="rect">
            <a:avLst/>
          </a:prstGeom>
          <a:noFill/>
        </p:spPr>
      </p:pic>
      <p:pic>
        <p:nvPicPr>
          <p:cNvPr id="1027" name="Picture 3" descr="D:\Локальный диск\D\Картинки\Мостицька, 20 у середині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533" y="3143248"/>
            <a:ext cx="4939428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Реконструкція будівлі на проспекті Правди, 4 для розміщення Центру комплексної реабілітації для осіб з інвалідністю</a:t>
            </a:r>
            <a:endParaRPr lang="ru-RU" sz="2400" b="1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D:\Локальный диск\D\Картинки\Правди, 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4734237" cy="3106843"/>
          </a:xfrm>
          <a:prstGeom prst="rect">
            <a:avLst/>
          </a:prstGeom>
          <a:noFill/>
        </p:spPr>
      </p:pic>
      <p:pic>
        <p:nvPicPr>
          <p:cNvPr id="1027" name="Picture 3" descr="D:\Локальный диск\D\Картинки\Правди, 4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929198"/>
            <a:ext cx="2214578" cy="1660934"/>
          </a:xfrm>
          <a:prstGeom prst="rect">
            <a:avLst/>
          </a:prstGeom>
          <a:noFill/>
        </p:spPr>
      </p:pic>
      <p:pic>
        <p:nvPicPr>
          <p:cNvPr id="1028" name="Picture 4" descr="D:\Локальный диск\D\Картинки\Правди, 4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3714752"/>
            <a:ext cx="2107365" cy="1404910"/>
          </a:xfrm>
          <a:prstGeom prst="rect">
            <a:avLst/>
          </a:prstGeom>
          <a:noFill/>
        </p:spPr>
      </p:pic>
      <p:pic>
        <p:nvPicPr>
          <p:cNvPr id="1029" name="Picture 5" descr="D:\Локальный диск\D\Картинки\Правди, 4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4929198"/>
            <a:ext cx="2381257" cy="158461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57818" y="1857364"/>
            <a:ext cx="37861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sz="2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06.2018 – 12.2019 </a:t>
            </a:r>
            <a:r>
              <a:rPr lang="uk-UA" sz="2000" b="1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р.р</a:t>
            </a:r>
            <a:endParaRPr lang="ru-RU" sz="200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549676"/>
            <a:ext cx="442915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defRPr/>
            </a:pPr>
            <a:r>
              <a:rPr lang="uk-UA" sz="2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87 000,0 тис. грн.</a:t>
            </a:r>
          </a:p>
          <a:p>
            <a:pPr algn="ctr">
              <a:defRPr/>
            </a:pPr>
            <a:endParaRPr lang="uk-UA" sz="2000" b="1" dirty="0" smtClean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Потужність: одночасно зможе прийняти 100 осіб.</a:t>
            </a:r>
          </a:p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>
            <a:noAutofit/>
          </a:bodyPr>
          <a:lstStyle/>
          <a:p>
            <a:r>
              <a:rPr lang="uk-UA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Введені в експлуатацію об</a:t>
            </a:r>
            <a:r>
              <a:rPr 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’</a:t>
            </a:r>
            <a:r>
              <a:rPr lang="uk-UA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єкти</a:t>
            </a:r>
            <a:r>
              <a:rPr 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та передані на баланс експлуатуючій організації</a:t>
            </a:r>
            <a:endParaRPr lang="uk-UA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786298"/>
            <a:ext cx="8229600" cy="2071702"/>
          </a:xfrm>
        </p:spPr>
        <p:txBody>
          <a:bodyPr>
            <a:normAutofit/>
          </a:bodyPr>
          <a:lstStyle/>
          <a:p>
            <a:r>
              <a:rPr lang="uk-UA" sz="35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Реконструкція будівлі дошкільного навчального закладу № 486 </a:t>
            </a:r>
            <a:r>
              <a:rPr lang="uk-UA" sz="3500" b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3500" b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вул</a:t>
            </a:r>
            <a:r>
              <a:rPr lang="uk-UA" sz="35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Маршала Гречка, 20-Д</a:t>
            </a:r>
            <a:endParaRPr lang="ru-RU" sz="35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714356"/>
            <a:ext cx="3714776" cy="2357454"/>
          </a:xfrm>
        </p:spPr>
        <p:txBody>
          <a:bodyPr>
            <a:noAutofit/>
          </a:bodyPr>
          <a:lstStyle/>
          <a:p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AngsanaUPC" pitchFamily="18" charset="-34"/>
              </a:rPr>
              <a:t>Дошкільний навчальний заклад № </a:t>
            </a:r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AngsanaUPC" pitchFamily="18" charset="-34"/>
              </a:rPr>
              <a:t>68 на </a:t>
            </a:r>
            <a:br>
              <a:rPr lang="uk-UA" sz="2800" i="1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AngsanaUPC" pitchFamily="18" charset="-34"/>
              </a:rPr>
            </a:br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AngsanaUPC" pitchFamily="18" charset="-34"/>
              </a:rPr>
              <a:t>вул. </a:t>
            </a:r>
            <a:r>
              <a:rPr lang="uk-UA" sz="2800" i="1" dirty="0" err="1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AngsanaUPC" pitchFamily="18" charset="-34"/>
              </a:rPr>
              <a:t>Копилівській</a:t>
            </a:r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AngsanaUPC" pitchFamily="18" charset="-34"/>
              </a:rPr>
              <a:t>, 6</a:t>
            </a:r>
            <a:endParaRPr lang="ru-RU" sz="2800" i="1" dirty="0"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  <a:cs typeface="AngsanaUPC" pitchFamily="18" charset="-34"/>
            </a:endParaRPr>
          </a:p>
        </p:txBody>
      </p:sp>
      <p:pic>
        <p:nvPicPr>
          <p:cNvPr id="2050" name="Picture 2" descr="D:\Локальный диск\Фото ДНЗ. 268\68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4500594" cy="2786082"/>
          </a:xfrm>
          <a:prstGeom prst="rect">
            <a:avLst/>
          </a:prstGeom>
          <a:noFill/>
        </p:spPr>
      </p:pic>
      <p:pic>
        <p:nvPicPr>
          <p:cNvPr id="2051" name="Picture 3" descr="D:\Локальный диск\Фото ДНЗ. 268\68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571876"/>
            <a:ext cx="3482860" cy="2786082"/>
          </a:xfrm>
          <a:prstGeom prst="rect">
            <a:avLst/>
          </a:prstGeom>
          <a:noFill/>
        </p:spPr>
      </p:pic>
      <p:pic>
        <p:nvPicPr>
          <p:cNvPr id="2053" name="Picture 5" descr="D:\Локальный диск\Фото ДНЗ. 268\6827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571876"/>
            <a:ext cx="4191731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229600" cy="1143000"/>
          </a:xfrm>
        </p:spPr>
        <p:txBody>
          <a:bodyPr>
            <a:noAutofit/>
          </a:bodyPr>
          <a:lstStyle/>
          <a:p>
            <a:r>
              <a:rPr lang="uk-UA" sz="6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Об</a:t>
            </a:r>
            <a:r>
              <a:rPr lang="en-US" sz="6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’</a:t>
            </a:r>
            <a:r>
              <a:rPr lang="uk-UA" sz="60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єкти</a:t>
            </a:r>
            <a:r>
              <a:rPr lang="uk-UA" sz="6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які планується ввести в експлуатацію у 201</a:t>
            </a:r>
            <a:r>
              <a:rPr lang="en-US" sz="6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8</a:t>
            </a:r>
            <a:r>
              <a:rPr lang="uk-UA" sz="6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році</a:t>
            </a:r>
            <a:endParaRPr lang="ru-RU" sz="60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1000" r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478634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Arial Narrow" pitchFamily="34" charset="0"/>
              </a:rPr>
              <a:t>У 2017 році введено в експлуатацію та передано на баланс </a:t>
            </a:r>
            <a:r>
              <a:rPr lang="uk-UA" b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Arial Narrow" pitchFamily="34" charset="0"/>
              </a:rPr>
              <a:t>ПрАТ</a:t>
            </a:r>
            <a:r>
              <a:rPr lang="uk-UA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Arial Narrow" pitchFamily="34" charset="0"/>
              </a:rPr>
              <a:t> “АК </a:t>
            </a:r>
            <a:r>
              <a:rPr lang="uk-UA" b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Arial Narrow" pitchFamily="34" charset="0"/>
              </a:rPr>
              <a:t>“Київводоканал”</a:t>
            </a:r>
            <a:r>
              <a:rPr lang="uk-UA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Arial Narrow" pitchFamily="34" charset="0"/>
              </a:rPr>
              <a:t>  11 каналізаційних мереж, світлофорний об</a:t>
            </a:r>
            <a:r>
              <a:rPr lang="en-US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Arial Narrow" pitchFamily="34" charset="0"/>
              </a:rPr>
              <a:t>’</a:t>
            </a:r>
            <a:r>
              <a:rPr lang="uk-UA" b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Arial Narrow" pitchFamily="34" charset="0"/>
              </a:rPr>
              <a:t>єкт</a:t>
            </a:r>
            <a:r>
              <a:rPr lang="uk-UA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Arial Narrow" pitchFamily="34" charset="0"/>
              </a:rPr>
              <a:t> на перетині вулиць Оленівської та </a:t>
            </a:r>
            <a:r>
              <a:rPr lang="uk-UA" b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Arial Narrow" pitchFamily="34" charset="0"/>
              </a:rPr>
              <a:t>Межигірської</a:t>
            </a:r>
            <a:r>
              <a:rPr lang="uk-UA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Arial Narrow" pitchFamily="34" charset="0"/>
              </a:rPr>
              <a:t> передано на баланс </a:t>
            </a:r>
            <a:r>
              <a:rPr lang="uk-UA" b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Arial Narrow" pitchFamily="34" charset="0"/>
              </a:rPr>
              <a:t>КП</a:t>
            </a:r>
            <a:r>
              <a:rPr lang="uk-UA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Arial Narrow" pitchFamily="34" charset="0"/>
              </a:rPr>
              <a:t> </a:t>
            </a:r>
            <a:r>
              <a:rPr lang="uk-UA" b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Arial Narrow" pitchFamily="34" charset="0"/>
              </a:rPr>
              <a:t>“Київдорсервіс”</a:t>
            </a:r>
            <a:endParaRPr lang="ru-RU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latin typeface="Arial Narrow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Реконструкція будівлі дошкільного навчального закладу № 486 на вул. Маршала Гречка, 20-Д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785926"/>
            <a:ext cx="4857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04.2017 –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04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.201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р.р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Загальна вартість: 13 257,4 тис. грн.</a:t>
            </a:r>
          </a:p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Потужність: збільшиться на 60 дітей.</a:t>
            </a:r>
          </a:p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Виконано робіт: 10 816,1 тис. грн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ru-RU" b="1" dirty="0"/>
          </a:p>
        </p:txBody>
      </p:sp>
      <p:pic>
        <p:nvPicPr>
          <p:cNvPr id="1026" name="Picture 2" descr="D:\Локальный диск\D\ДНЗ № 486\Фото об'єкта\image-0-02-04-712764238159e0aa9bac21e3ae92a9f7d0da66589b080aef047f4b39ea7623b6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00504"/>
            <a:ext cx="3857652" cy="2428860"/>
          </a:xfrm>
          <a:prstGeom prst="rect">
            <a:avLst/>
          </a:prstGeom>
          <a:noFill/>
        </p:spPr>
      </p:pic>
      <p:pic>
        <p:nvPicPr>
          <p:cNvPr id="1027" name="Picture 3" descr="D:\Локальный диск\D\ДНЗ № 486\Фото об'єкта\image-0-02-04-d6b0c108c4e1edf0bdf5dd8b7a346ced7c0eab8c163822d8704cc5d2d21cab4e-V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929066"/>
            <a:ext cx="2269324" cy="2740013"/>
          </a:xfrm>
          <a:prstGeom prst="rect">
            <a:avLst/>
          </a:prstGeom>
          <a:noFill/>
        </p:spPr>
      </p:pic>
      <p:pic>
        <p:nvPicPr>
          <p:cNvPr id="1028" name="Picture 4" descr="D:\Локальный диск\D\ДНЗ № 486\Фото об'єкта\image-0-02-04-9b6a433ea15f38692f57445579479ef87420667deb98c335dc41f17cc8fb68de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929066"/>
            <a:ext cx="2339576" cy="2714644"/>
          </a:xfrm>
          <a:prstGeom prst="rect">
            <a:avLst/>
          </a:prstGeom>
          <a:noFill/>
        </p:spPr>
      </p:pic>
      <p:pic>
        <p:nvPicPr>
          <p:cNvPr id="1030" name="Picture 6" descr="D:\Локальный диск\D\ДНЗ № 486\Фото об'єкта\image-0-02-04-51f1975cffd717c69660ce5ee1700eef8e88981d022aa313e7915e62c983d505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643050"/>
            <a:ext cx="2170976" cy="2309804"/>
          </a:xfrm>
          <a:prstGeom prst="rect">
            <a:avLst/>
          </a:prstGeom>
          <a:noFill/>
        </p:spPr>
      </p:pic>
      <p:pic>
        <p:nvPicPr>
          <p:cNvPr id="1031" name="Picture 7" descr="D:\Локальный диск\D\ДНЗ № 486\Фото об'єкта\image-0-02-04-dbcc0e918af98ce3072db3277e529fe9fbe6a00a5fdeacaf85b24f3288f9954c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1643050"/>
            <a:ext cx="2000231" cy="22859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Реконструкція шкільного стадіону середньої школи № 243 на вул. Новомостицькій, 10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D:\Локальный диск\D\Картинки\201110202324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4357718" cy="3417569"/>
          </a:xfrm>
          <a:prstGeom prst="rect">
            <a:avLst/>
          </a:prstGeom>
          <a:noFill/>
        </p:spPr>
      </p:pic>
      <p:pic>
        <p:nvPicPr>
          <p:cNvPr id="13" name="Picture 2" descr="D:\Локальный диск\D\Картинки\СТАДИОН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62403" y="1643050"/>
            <a:ext cx="4738753" cy="292895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42844" y="2000240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07.2017 – 08.2018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р.р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5072074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spc="-3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Загальна вартість: 27 219,10 тис. грн.</a:t>
            </a:r>
          </a:p>
          <a:p>
            <a:pPr algn="ctr">
              <a:defRPr/>
            </a:pPr>
            <a:r>
              <a:rPr lang="uk-UA" b="1" spc="-3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Виконано робіт: 19 152,6 тис. грн.</a:t>
            </a:r>
          </a:p>
          <a:p>
            <a:pPr algn="ctr">
              <a:defRPr/>
            </a:pPr>
            <a:r>
              <a:rPr lang="uk-UA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Проект програми: 3 220,00 тис. грн</a:t>
            </a:r>
            <a:r>
              <a:rPr lang="uk-UA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2582858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Реконструкція скверу з влаштуванням фонтана на площі Червона </a:t>
            </a:r>
            <a:r>
              <a:rPr lang="uk-UA" sz="2400" dirty="0" err="1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пресня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(ІІ черга)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5075" y="3071810"/>
            <a:ext cx="497172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31310"/>
            <a:ext cx="4643470" cy="3076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3714752"/>
            <a:ext cx="35719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uk-UA" b="1" spc="-3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b="1" spc="-30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Загальна вартість: </a:t>
            </a:r>
          </a:p>
          <a:p>
            <a:pPr algn="ctr">
              <a:defRPr/>
            </a:pPr>
            <a:endParaRPr lang="uk-UA" sz="500" b="1" spc="-3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b="1" spc="-30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7 737 ,1 тис. грн.</a:t>
            </a:r>
          </a:p>
          <a:p>
            <a:pPr algn="ctr">
              <a:defRPr/>
            </a:pPr>
            <a:endParaRPr lang="uk-UA" sz="1200" b="1" spc="-3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uk-UA" sz="1200" b="1" spc="-3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Виконано робіт: </a:t>
            </a:r>
          </a:p>
          <a:p>
            <a:pPr algn="ctr">
              <a:defRPr/>
            </a:pPr>
            <a:endParaRPr lang="uk-UA" sz="500" b="1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6 766,1 тис. грн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250033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Каналізування та водопостачання приватного сектору (ІІ черга будівництва) </a:t>
            </a:r>
            <a:r>
              <a:rPr lang="uk-UA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Замковецько-Білицького</a:t>
            </a:r>
            <a:r>
              <a:rPr lang="uk-UA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масиву по вул. Зоряній, вул. Гомельській, пров. Зоряному, пров. Гомельському</a:t>
            </a:r>
            <a:endParaRPr lang="ru-RU" sz="2400" dirty="0"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3714752"/>
          <a:ext cx="857256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Місяць, рік початку і закінчення будівництва</a:t>
                      </a:r>
                      <a:endParaRPr lang="ru-RU" sz="24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1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24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Потужність, км.</a:t>
                      </a:r>
                      <a:endParaRPr lang="ru-RU" sz="24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Кошторисна вартість, тис. грн.</a:t>
                      </a:r>
                      <a:endParaRPr lang="ru-RU" sz="24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Виконано робіт 9 661,5 </a:t>
                      </a:r>
                      <a:r>
                        <a:rPr lang="uk-UA" sz="2400" b="1" baseline="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(тис. грн.)</a:t>
                      </a:r>
                      <a:endParaRPr lang="ru-RU" sz="24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12.2010</a:t>
                      </a:r>
                    </a:p>
                    <a:p>
                      <a:pPr algn="ctr"/>
                      <a:r>
                        <a:rPr lang="uk-UA" sz="24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12.2018</a:t>
                      </a:r>
                      <a:endParaRPr lang="ru-RU" sz="24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В – 1,29</a:t>
                      </a:r>
                    </a:p>
                    <a:p>
                      <a:pPr algn="ctr"/>
                      <a:r>
                        <a:rPr lang="uk-UA" sz="24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К – 2,09</a:t>
                      </a:r>
                      <a:endParaRPr lang="ru-RU" sz="24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16 134,5</a:t>
                      </a:r>
                      <a:endParaRPr lang="ru-RU" sz="24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500,0 </a:t>
                      </a:r>
                      <a:endParaRPr lang="ru-RU" sz="24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9000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500174"/>
            <a:ext cx="8229600" cy="1143000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Перспективне будівництво</a:t>
            </a:r>
            <a:endParaRPr lang="ru-RU" sz="6600" dirty="0">
              <a:solidFill>
                <a:schemeClr val="bg1">
                  <a:lumMod val="9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2500330"/>
          </a:xfrm>
        </p:spPr>
        <p:txBody>
          <a:bodyPr>
            <a:noAutofit/>
          </a:bodyPr>
          <a:lstStyle/>
          <a:p>
            <a:r>
              <a:rPr lang="uk-UA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удівництво</a:t>
            </a:r>
            <a:r>
              <a:rPr lang="ru-RU" sz="2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каналізаційної</a:t>
            </a:r>
            <a:r>
              <a:rPr lang="ru-RU" sz="2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водопровідної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мереж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відновленнямдорожньогопокриття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в приватному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секторіСирецькогомасиву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Рилєєва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Шполянській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Верболозній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Тагільській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пров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Рясному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пров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Верболозному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sz="24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водопровіднімережівідкінця</a:t>
            </a:r>
            <a:r>
              <a:rPr lang="ru-RU" sz="2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Верболозної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Петропавлівської</a:t>
            </a:r>
            <a:endParaRPr lang="ru-RU" sz="24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3714752"/>
          <a:ext cx="85725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Місяць, рік початку і закінчення будівництва</a:t>
                      </a:r>
                      <a:endParaRPr lang="ru-RU" sz="21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rgbClr val="FFC000"/>
                        </a:solidFill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rgbClr val="FFC000"/>
                        </a:solidFill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21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Потужність, км.</a:t>
                      </a:r>
                      <a:endParaRPr lang="ru-RU" sz="21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rgbClr val="FFC000"/>
                        </a:solidFill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Кошторисна вартість, тис. грн.</a:t>
                      </a:r>
                      <a:endParaRPr lang="ru-RU" sz="21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rgbClr val="FFC000"/>
                        </a:solidFill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Проект програми на 2018</a:t>
                      </a:r>
                      <a:r>
                        <a:rPr lang="uk-UA" sz="2100" b="1" baseline="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рік (тис. грн.)</a:t>
                      </a:r>
                      <a:endParaRPr lang="ru-RU" sz="21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rgbClr val="FFC000"/>
                        </a:solidFill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08.2011</a:t>
                      </a:r>
                    </a:p>
                    <a:p>
                      <a:pPr algn="ctr"/>
                      <a:r>
                        <a:rPr lang="uk-UA" sz="2400" b="1" dirty="0" smtClean="0"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12.2018</a:t>
                      </a:r>
                      <a:endParaRPr lang="ru-RU" sz="2400" b="1" dirty="0">
                        <a:effectLst>
                          <a:glow rad="101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В – 2,7</a:t>
                      </a:r>
                    </a:p>
                    <a:p>
                      <a:pPr algn="ctr"/>
                      <a:r>
                        <a:rPr lang="uk-UA" sz="2400" b="1" dirty="0" smtClean="0"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К – 2,03</a:t>
                      </a:r>
                      <a:endParaRPr lang="ru-RU" sz="2400" b="1" dirty="0">
                        <a:effectLst>
                          <a:glow rad="101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26 000,0</a:t>
                      </a:r>
                      <a:endParaRPr lang="ru-RU" sz="2400" b="1" dirty="0">
                        <a:effectLst>
                          <a:glow rad="101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500,0 </a:t>
                      </a:r>
                      <a:endParaRPr lang="ru-RU" sz="2400" b="1" dirty="0">
                        <a:effectLst>
                          <a:glow rad="101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9000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Реконструкція будівлі дошкільного навчального закладу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компенсуючого</a:t>
            </a:r>
            <a:r>
              <a:rPr lang="uk-UA" sz="2400" b="1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типу (санаторного)  № 151 Подільського району м. Києва на вулиці Маршала Гречка, 10-А</a:t>
            </a:r>
            <a:endParaRPr lang="ru-RU" sz="2400" b="1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4282" y="2428868"/>
            <a:ext cx="4643470" cy="23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:\Локальный диск\D\Картинки\9228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571612"/>
            <a:ext cx="3786214" cy="25221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500174"/>
            <a:ext cx="450056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06.2017 – 12.2018 </a:t>
            </a:r>
            <a:r>
              <a:rPr lang="uk-UA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р.р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r>
              <a:rPr lang="uk-UA" sz="17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Кошторисна </a:t>
            </a:r>
            <a:r>
              <a:rPr lang="uk-UA" sz="17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вартість: 27 071,0 тис. грн.</a:t>
            </a:r>
            <a:endParaRPr lang="ru-RU" sz="17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4214818"/>
            <a:ext cx="3786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Потужність: збільшиться на 42 дитини.</a:t>
            </a:r>
          </a:p>
          <a:p>
            <a:pPr algn="ctr">
              <a:defRPr/>
            </a:pPr>
            <a:endParaRPr lang="uk-UA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857750"/>
            <a:ext cx="8429684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722</Words>
  <Application>Microsoft Office PowerPoint</Application>
  <PresentationFormat>Экран (4:3)</PresentationFormat>
  <Paragraphs>115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КАПІТАЛЬНЕ  БУДІВНИЦТВО      У  ПОДІЛЬСЬКОМУ  РАЙОНІ</vt:lpstr>
      <vt:lpstr>Об’єкти, які планується ввести в експлуатацію у 2018 році</vt:lpstr>
      <vt:lpstr>Реконструкція будівлі дошкільного навчального закладу № 486 на вул. Маршала Гречка, 20-Д</vt:lpstr>
      <vt:lpstr>Реконструкція шкільного стадіону середньої школи № 243 на вул. Новомостицькій, 10</vt:lpstr>
      <vt:lpstr>Реконструкція скверу з влаштуванням фонтана на площі Червона пресня (ІІ черга)</vt:lpstr>
      <vt:lpstr>Каналізування та водопостачання приватного сектору (ІІ черга будівництва) Замковецько-Білицького масиву по вул. Зоряній, вул. Гомельській, пров. Зоряному, пров. Гомельському</vt:lpstr>
      <vt:lpstr>Перспективне будівництво</vt:lpstr>
      <vt:lpstr>Будівництво каналізаційної та водопровідної мереж з відновленнямдорожньогопокриття в приватному секторіСирецькогомасиву по вул. Рилєєва, Шполянській, Верболозній, Тагільській, пров. Рясному ,  пров. Верболозному, та водопровіднімережівідкінця вул. Верболозної до вул. Петропавлівської</vt:lpstr>
      <vt:lpstr>Реконструкція будівлі дошкільного навчального закладу компенсуючого типу (санаторного)  № 151 Подільського району м. Києва на вулиці Маршала Гречка, 10-А</vt:lpstr>
      <vt:lpstr>Реконструкція з прибудовою до будівлі загальноосвітнього навчального закладу І–ІІІ ступенів «Середня загальноосвітня школа  № 242» Подільського району м. Києва на проспекті Правди, 64-Г</vt:lpstr>
      <vt:lpstr>Реконструкція будівлі дошкільного навчального закладу компенсуючого типу (санаторного) № 188 Подільського району м. Києва на вулиці Маршала Гречка, 6-А</vt:lpstr>
      <vt:lpstr>Реконструкція з прибудовою до будівлі загальноосвітнього навчального закладу І–ІІІ ступенів «Спеціалізована школа № 2 імені Д. Карбишева з поглибленим вивченням предметів природного циклу» Подільського району м. Києва на вулиці Копилівській, 36</vt:lpstr>
      <vt:lpstr>Будівництво дошкільного навчального закладу        № 600, вул. Юрківська, 3 у Подільському районі</vt:lpstr>
      <vt:lpstr>Будівництво дитячої музичної школи на проспекті Свободи, 5 у Подільському районі м. Києва</vt:lpstr>
      <vt:lpstr>Реконструкція нежитлового приміщення під розміщення центру соціальних служб на вул. Мостицькій, 20 </vt:lpstr>
      <vt:lpstr>Реконструкція будівлі на проспекті Правди, 4 для розміщення Центру комплексної реабілітації для осіб з інвалідністю</vt:lpstr>
      <vt:lpstr>Введені в експлуатацію об’єкти та передані на баланс експлуатуючій організації</vt:lpstr>
      <vt:lpstr>Реконструкція будівлі дошкільного навчального закладу № 486 на           вул. Маршала Гречка, 20-Д</vt:lpstr>
      <vt:lpstr>Дошкільний навчальний заклад № 268 на  вул. Копилівській, 6</vt:lpstr>
      <vt:lpstr>У 2017 році введено в експлуатацію та передано на баланс ПрАТ “АК “Київводоканал”  11 каналізаційних мереж, світлофорний об’єкт на перетині вулиць Оленівської та Межигірської передано на баланс КП “Київдорсервіс”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КАПІТАЛЬНЕ  БУДІВНИЦТВО У ПОДІЛЬСЬКОМУ  РАЙОНІ</dc:title>
  <dc:creator>Ника</dc:creator>
  <cp:lastModifiedBy>Ника</cp:lastModifiedBy>
  <cp:revision>95</cp:revision>
  <dcterms:created xsi:type="dcterms:W3CDTF">2017-02-15T13:36:09Z</dcterms:created>
  <dcterms:modified xsi:type="dcterms:W3CDTF">2018-02-12T13:34:02Z</dcterms:modified>
</cp:coreProperties>
</file>