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8"/>
  </p:notesMasterIdLst>
  <p:sldIdLst>
    <p:sldId id="256" r:id="rId2"/>
    <p:sldId id="290" r:id="rId3"/>
    <p:sldId id="284" r:id="rId4"/>
    <p:sldId id="285" r:id="rId5"/>
    <p:sldId id="286" r:id="rId6"/>
    <p:sldId id="28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52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4F88-FCC6-41B4-B8E5-3A64D7F0CD2E}" type="datetimeFigureOut">
              <a:rPr lang="uk-UA" smtClean="0"/>
              <a:pPr/>
              <a:t>09.02.2018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93683-2B49-4DC1-BD8A-041A24FD3B0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1016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15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96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25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9275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52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732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361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00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746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68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797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06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65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413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80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73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17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9894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8788" y="257176"/>
            <a:ext cx="8316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Подільська райдержадміністрація і  громадськість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520" y="2179320"/>
            <a:ext cx="10529290" cy="83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3525">
              <a:buFont typeface="Wingdings" pitchFamily="2" charset="2"/>
              <a:buChar char="ü"/>
            </a:pPr>
            <a:r>
              <a:rPr lang="uk-UA" sz="2400" b="1" noProof="1" smtClean="0"/>
              <a:t> Реалізація державної політики у сфері</a:t>
            </a:r>
          </a:p>
          <a:p>
            <a:pPr indent="263525"/>
            <a:r>
              <a:rPr lang="uk-UA" sz="2400" b="1" noProof="1" smtClean="0"/>
              <a:t> сприяння розвитку громадянського суспільства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840" y="3270142"/>
            <a:ext cx="1156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>
              <a:buFont typeface="Wingdings" pitchFamily="2" charset="2"/>
              <a:buChar char="ü"/>
            </a:pPr>
            <a:r>
              <a:rPr lang="uk-UA" sz="2400" b="1" dirty="0" smtClean="0"/>
              <a:t>Громадська рада при Подільській районній в місті Києві </a:t>
            </a:r>
          </a:p>
          <a:p>
            <a:pPr indent="360363"/>
            <a:r>
              <a:rPr lang="uk-UA" sz="2400" b="1" dirty="0" smtClean="0"/>
              <a:t>державній  адміністрації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0112" y="4359870"/>
            <a:ext cx="11821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>
              <a:buFont typeface="Wingdings" pitchFamily="2" charset="2"/>
              <a:buChar char="ü"/>
            </a:pPr>
            <a:r>
              <a:rPr lang="uk-UA" sz="2400" b="1" dirty="0" smtClean="0"/>
              <a:t>Заходи проведені за ініціативи громадськості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7371" y="5047009"/>
            <a:ext cx="6162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363">
              <a:buFont typeface="Wingdings" pitchFamily="2" charset="2"/>
              <a:buChar char="ü"/>
            </a:pPr>
            <a:r>
              <a:rPr lang="uk-UA" sz="2400" b="1" dirty="0" smtClean="0"/>
              <a:t>Органи самоорганізації населення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30983" y="5953538"/>
            <a:ext cx="5784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Звіт роботи відділу з питань внутрішньої </a:t>
            </a:r>
          </a:p>
          <a:p>
            <a:r>
              <a:rPr lang="uk-UA" b="1" dirty="0" smtClean="0"/>
              <a:t> політики та зв’язків з громадськістю за 2017 рік</a:t>
            </a:r>
          </a:p>
        </p:txBody>
      </p:sp>
      <p:pic>
        <p:nvPicPr>
          <p:cNvPr id="17" name="Рисунок 16" descr="pod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926" y="185195"/>
            <a:ext cx="816777" cy="1052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Прямокутник 15"/>
          <p:cNvSpPr/>
          <p:nvPr/>
        </p:nvSpPr>
        <p:spPr>
          <a:xfrm>
            <a:off x="657225" y="1558409"/>
            <a:ext cx="4446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cs typeface="Arial" pitchFamily="34" charset="0"/>
              </a:rPr>
              <a:t>Основні напрямки роботи</a:t>
            </a:r>
            <a:r>
              <a:rPr lang="uk-UA" b="1" dirty="0" smtClean="0">
                <a:cs typeface="Arial" pitchFamily="34" charset="0"/>
              </a:rPr>
              <a:t>:</a:t>
            </a:r>
            <a:endParaRPr lang="uk-UA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0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3480" y="0"/>
            <a:ext cx="9235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Подільська райдержадміністрація і  громадськість</a:t>
            </a:r>
            <a:endParaRPr lang="uk-UA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519" y="1011382"/>
            <a:ext cx="113704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 indent="-82550" algn="ctr"/>
            <a:r>
              <a:rPr lang="uk-UA" sz="2400" b="1" noProof="1" smtClean="0"/>
              <a:t> </a:t>
            </a:r>
            <a:r>
              <a:rPr lang="uk-UA" sz="2000" b="1" noProof="1" smtClean="0"/>
              <a:t>Реалізація державної політики у сфері сприяння розвитку </a:t>
            </a:r>
          </a:p>
          <a:p>
            <a:pPr marL="82550" lvl="0" indent="-82550" algn="ctr"/>
            <a:r>
              <a:rPr lang="uk-UA" sz="2000" b="1" noProof="1" smtClean="0"/>
              <a:t>громадянського суспільства в Україні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1004" y="1870362"/>
            <a:ext cx="11560858" cy="95410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indent="179388">
              <a:buFont typeface="Wingdings" pitchFamily="2" charset="2"/>
              <a:buChar char="ü"/>
            </a:pPr>
            <a:r>
              <a:rPr lang="uk-UA" sz="1400" b="1" dirty="0" smtClean="0"/>
              <a:t>Розроблено План заходів щодо реалізації в</a:t>
            </a:r>
          </a:p>
          <a:p>
            <a:pPr lvl="0" indent="179388"/>
            <a:r>
              <a:rPr lang="uk-UA" sz="1400" b="1" dirty="0" smtClean="0"/>
              <a:t>Подільському районі міста Києва у 2016-2017</a:t>
            </a:r>
          </a:p>
          <a:p>
            <a:pPr lvl="0" indent="179388"/>
            <a:r>
              <a:rPr lang="uk-UA" sz="1400" b="1" dirty="0" smtClean="0"/>
              <a:t>роках </a:t>
            </a:r>
            <a:r>
              <a:rPr lang="uk-UA" sz="1400" b="1" noProof="1" smtClean="0"/>
              <a:t>Національної стратегії сприяння розвитку </a:t>
            </a:r>
          </a:p>
          <a:p>
            <a:pPr lvl="0" indent="179388"/>
            <a:r>
              <a:rPr lang="uk-UA" sz="1400" b="1" noProof="1" smtClean="0"/>
              <a:t>громадянського суспільства в Україні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3965" y="2840182"/>
            <a:ext cx="5791200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indent="179388">
              <a:buFont typeface="Wingdings" pitchFamily="2" charset="2"/>
              <a:buChar char="ü"/>
            </a:pPr>
            <a:r>
              <a:rPr lang="uk-UA" sz="1400" b="1" dirty="0" smtClean="0"/>
              <a:t>Розроблено Орієнтовний план проведення </a:t>
            </a:r>
          </a:p>
          <a:p>
            <a:pPr lvl="0" indent="179388"/>
            <a:r>
              <a:rPr lang="uk-UA" sz="1400" b="1" dirty="0" smtClean="0"/>
              <a:t>консультацій з громадськістю у Подільській </a:t>
            </a:r>
          </a:p>
          <a:p>
            <a:pPr lvl="0" indent="179388"/>
            <a:r>
              <a:rPr lang="uk-UA" sz="1400" b="1" dirty="0" smtClean="0"/>
              <a:t>районній в місті Києві державній адміністрації </a:t>
            </a:r>
          </a:p>
          <a:p>
            <a:pPr lvl="0" indent="179388"/>
            <a:r>
              <a:rPr lang="uk-UA" sz="1400" b="1" dirty="0" smtClean="0"/>
              <a:t>на 2017 рік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091" y="3768437"/>
            <a:ext cx="1080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algn="ctr"/>
            <a:r>
              <a:rPr lang="uk-UA" sz="1600" b="1" dirty="0" smtClean="0"/>
              <a:t>В рамках реалізації в Подільському районі м. Києва Національної стратегії сприяння розвитку громадянського суспільства в Україні протягом 2017 року розроблено:   </a:t>
            </a:r>
          </a:p>
        </p:txBody>
      </p:sp>
      <p:pic>
        <p:nvPicPr>
          <p:cNvPr id="17" name="Рисунок 16" descr="pod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926" y="185195"/>
            <a:ext cx="816777" cy="1052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кутник 9"/>
          <p:cNvSpPr/>
          <p:nvPr/>
        </p:nvSpPr>
        <p:spPr>
          <a:xfrm>
            <a:off x="5915892" y="1856509"/>
            <a:ext cx="60821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180975">
              <a:buFont typeface="Arial" pitchFamily="34" charset="0"/>
              <a:buChar char="•"/>
            </a:pPr>
            <a:r>
              <a:rPr lang="uk-UA" sz="1400" b="1" noProof="1" smtClean="0"/>
              <a:t>Висвітлено на офіційному веб-сайті  </a:t>
            </a:r>
            <a:r>
              <a:rPr lang="uk-UA" sz="1400" b="1" dirty="0" smtClean="0"/>
              <a:t>інформацію</a:t>
            </a:r>
            <a:r>
              <a:rPr lang="ru-RU" sz="1400" b="1" dirty="0" smtClean="0"/>
              <a:t> </a:t>
            </a:r>
            <a:r>
              <a:rPr lang="uk-UA" sz="1400" b="1" dirty="0" smtClean="0"/>
              <a:t>про виконання  Плану заходів щодо реалізації в Подільському районі міста Києва Національної стратегії сприяння розвитку громадянського суспільства в Україні у 2017 році</a:t>
            </a:r>
          </a:p>
          <a:p>
            <a:pPr marL="263525" lvl="0"/>
            <a:r>
              <a:rPr lang="uk-UA" sz="1400" noProof="1" smtClean="0"/>
              <a:t> </a:t>
            </a:r>
            <a:endParaRPr lang="uk-UA" sz="1400" dirty="0" smtClean="0"/>
          </a:p>
        </p:txBody>
      </p:sp>
      <p:sp>
        <p:nvSpPr>
          <p:cNvPr id="14" name="Прямоугольник 11"/>
          <p:cNvSpPr/>
          <p:nvPr/>
        </p:nvSpPr>
        <p:spPr>
          <a:xfrm>
            <a:off x="6054436" y="2840181"/>
            <a:ext cx="6137564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indent="179388">
              <a:buFont typeface="Arial" pitchFamily="34" charset="0"/>
              <a:buChar char="•"/>
            </a:pPr>
            <a:r>
              <a:rPr lang="uk-UA" sz="1400" b="1" dirty="0" smtClean="0"/>
              <a:t> </a:t>
            </a:r>
            <a:r>
              <a:rPr lang="uk-UA" sz="1400" b="1" noProof="1" smtClean="0"/>
              <a:t>Висвітлено на офіційному веб-сайті щоквартальну</a:t>
            </a:r>
          </a:p>
          <a:p>
            <a:pPr lvl="0" indent="179388"/>
            <a:r>
              <a:rPr lang="uk-UA" sz="1400" b="1" noProof="1" smtClean="0"/>
              <a:t> </a:t>
            </a:r>
            <a:r>
              <a:rPr lang="uk-UA" sz="1400" b="1" dirty="0" smtClean="0"/>
              <a:t>інформацію</a:t>
            </a:r>
            <a:r>
              <a:rPr lang="ru-RU" sz="1400" b="1" dirty="0" smtClean="0"/>
              <a:t> </a:t>
            </a:r>
            <a:r>
              <a:rPr lang="uk-UA" sz="1400" b="1" dirty="0" smtClean="0"/>
              <a:t>про проведення консультацій з </a:t>
            </a:r>
          </a:p>
          <a:p>
            <a:pPr lvl="0" indent="179388"/>
            <a:r>
              <a:rPr lang="uk-UA" sz="1400" b="1" dirty="0" smtClean="0"/>
              <a:t> громадськістю у Подільській районній в місті </a:t>
            </a:r>
          </a:p>
          <a:p>
            <a:pPr lvl="0" indent="179388"/>
            <a:r>
              <a:rPr lang="uk-UA" sz="1400" b="1" dirty="0" smtClean="0"/>
              <a:t> Києві  державній адміністрації  протягом 2017 року </a:t>
            </a:r>
          </a:p>
        </p:txBody>
      </p:sp>
      <p:sp>
        <p:nvSpPr>
          <p:cNvPr id="19" name="Прямоугольник 12"/>
          <p:cNvSpPr/>
          <p:nvPr/>
        </p:nvSpPr>
        <p:spPr>
          <a:xfrm>
            <a:off x="180108" y="4461164"/>
            <a:ext cx="120118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План заходів щодо реалізації в Подільському районі м. Києва у 2017 році </a:t>
            </a:r>
            <a:r>
              <a:rPr lang="uk-UA" sz="1400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Концепції вдосконалення інформування</a:t>
            </a:r>
          </a:p>
          <a:p>
            <a:pPr indent="179388"/>
            <a:r>
              <a:rPr lang="uk-UA" sz="1400" noProof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громадськості з питань євроатлантичноїї інтеграції  України;</a:t>
            </a:r>
            <a:endParaRPr lang="uk-UA" sz="1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indent="179388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План заходів із відзначення Року Української  революції 1917-1921 років у Подільському районі м. Києва;</a:t>
            </a:r>
          </a:p>
          <a:p>
            <a:pPr lvl="0" indent="179388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План заходів з нагоди проведення Європейського тижня місцевої  демократії  у Подільському районі м. Києва;</a:t>
            </a:r>
          </a:p>
          <a:p>
            <a:pPr indent="179388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План заходів з нагоди відзначення Дня Гідності та Свободи  у Подільському районі м. Києва;</a:t>
            </a:r>
          </a:p>
          <a:p>
            <a:pPr lvl="0" indent="179388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План заходів у зв’язку з 85-ми роковинами Голодомору 1932-1933 років в Україні у Подільському </a:t>
            </a:r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районі м. Києва</a:t>
            </a:r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;</a:t>
            </a:r>
          </a:p>
          <a:p>
            <a:pPr lvl="0" indent="179388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План заходів з нагоди відзначення Дня Державного Прапора України та 26-ї річниці незалежності України у</a:t>
            </a:r>
          </a:p>
          <a:p>
            <a:pPr indent="179388"/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Подільському районі м. Києва;</a:t>
            </a:r>
          </a:p>
          <a:p>
            <a:pPr indent="179388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План заходів з нагоди відзначення 21-ї річниці Конституції  України у Подільському районі м. Києва;</a:t>
            </a:r>
          </a:p>
          <a:p>
            <a:pPr lvl="0" indent="179388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План заходів з нагоди відзначення Дня Соборності України у Подільському районі м. Києва</a:t>
            </a:r>
            <a:endParaRPr lang="uk-UA" sz="1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6870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9772" y="217714"/>
            <a:ext cx="8011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Подільська райдержадміністрація і  громадськість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314" y="1260764"/>
            <a:ext cx="6096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smtClean="0"/>
              <a:t>Громадська рада при Подільській районній вмісті Києві державній адміністрації </a:t>
            </a:r>
          </a:p>
          <a:p>
            <a:pPr lvl="0"/>
            <a:endParaRPr lang="uk-UA" sz="1000" b="1" dirty="0" smtClean="0"/>
          </a:p>
          <a:p>
            <a:pPr lvl="0">
              <a:buFont typeface="Wingdings" pitchFamily="2" charset="2"/>
              <a:buChar char="ü"/>
            </a:pPr>
            <a:r>
              <a:rPr lang="uk-UA" dirty="0" smtClean="0"/>
              <a:t> </a:t>
            </a:r>
            <a:r>
              <a:rPr lang="uk-UA" sz="1600" dirty="0" smtClean="0"/>
              <a:t>організовано та проведено </a:t>
            </a:r>
            <a:r>
              <a:rPr lang="uk-UA" sz="1600" b="1" dirty="0" smtClean="0"/>
              <a:t>9 </a:t>
            </a:r>
            <a:r>
              <a:rPr lang="uk-UA" sz="1600" dirty="0" smtClean="0"/>
              <a:t>засідань Громадської ради </a:t>
            </a:r>
            <a:r>
              <a:rPr lang="uk-UA" sz="1600" u="sng" dirty="0" smtClean="0"/>
              <a:t>(2015-2017рр.)</a:t>
            </a:r>
            <a:r>
              <a:rPr lang="uk-UA" sz="1600" dirty="0" smtClean="0"/>
              <a:t> та </a:t>
            </a:r>
            <a:r>
              <a:rPr lang="uk-UA" sz="1600" b="1" dirty="0" smtClean="0"/>
              <a:t>3</a:t>
            </a:r>
            <a:r>
              <a:rPr lang="uk-UA" sz="1600" dirty="0" smtClean="0"/>
              <a:t> круглих столи; </a:t>
            </a:r>
          </a:p>
          <a:p>
            <a:r>
              <a:rPr lang="uk-UA" sz="1600" b="1" dirty="0" smtClean="0"/>
              <a:t>11 </a:t>
            </a:r>
            <a:r>
              <a:rPr lang="uk-UA" sz="1600" dirty="0" smtClean="0"/>
              <a:t>засідань Громадської ради </a:t>
            </a:r>
            <a:r>
              <a:rPr lang="uk-UA" sz="1600" u="sng" dirty="0" smtClean="0"/>
              <a:t>(2017-2019рр.)</a:t>
            </a:r>
            <a:r>
              <a:rPr lang="uk-UA" sz="1600" dirty="0" smtClean="0"/>
              <a:t>, форум </a:t>
            </a:r>
            <a:r>
              <a:rPr lang="ru-RU" sz="1600" dirty="0" smtClean="0"/>
              <a:t>«</a:t>
            </a:r>
            <a:r>
              <a:rPr lang="uk-UA" sz="1600" dirty="0" smtClean="0"/>
              <a:t>Велика столиця - 2018 », змагання у форматі </a:t>
            </a:r>
            <a:r>
              <a:rPr lang="ru-RU" sz="1600" dirty="0" smtClean="0"/>
              <a:t>«Б</a:t>
            </a:r>
            <a:r>
              <a:rPr lang="uk-UA" sz="1600" dirty="0" err="1" smtClean="0"/>
              <a:t>рейн-ринг</a:t>
            </a:r>
            <a:r>
              <a:rPr lang="uk-UA" sz="1600" dirty="0" smtClean="0"/>
              <a:t>» в закладах  освіти  </a:t>
            </a:r>
            <a:r>
              <a:rPr lang="ru-RU" sz="1600" dirty="0" smtClean="0"/>
              <a:t>«</a:t>
            </a:r>
            <a:r>
              <a:rPr lang="uk-UA" sz="1600" dirty="0" smtClean="0"/>
              <a:t>Права дітей», ярмарок  та  форум громадських проектів </a:t>
            </a:r>
            <a:r>
              <a:rPr lang="ru-RU" sz="1600" dirty="0" smtClean="0"/>
              <a:t>«</a:t>
            </a:r>
            <a:r>
              <a:rPr lang="uk-UA" sz="1600" dirty="0" smtClean="0"/>
              <a:t>Громадський бюджет 2»</a:t>
            </a:r>
          </a:p>
          <a:p>
            <a:pPr lvl="0">
              <a:buFontTx/>
              <a:buChar char="-"/>
            </a:pPr>
            <a:endParaRPr lang="uk-UA" sz="1600" dirty="0" smtClean="0"/>
          </a:p>
          <a:p>
            <a:pPr lvl="0">
              <a:buFont typeface="Wingdings" pitchFamily="2" charset="2"/>
              <a:buChar char="ü"/>
            </a:pPr>
            <a:r>
              <a:rPr lang="uk-UA" dirty="0" smtClean="0"/>
              <a:t> </a:t>
            </a:r>
            <a:r>
              <a:rPr lang="uk-UA" sz="1600" dirty="0" smtClean="0"/>
              <a:t>організовано та проведено </a:t>
            </a:r>
            <a:r>
              <a:rPr lang="uk-UA" sz="1600" b="1" dirty="0" smtClean="0"/>
              <a:t>4 </a:t>
            </a:r>
            <a:r>
              <a:rPr lang="uk-UA" sz="1600" dirty="0" smtClean="0"/>
              <a:t>засідання ініціативної групи по формуванню нового складу Громадської ради при Подільській районній в місті Києві державній адміністрації на 2017-2019 рр.</a:t>
            </a:r>
          </a:p>
          <a:p>
            <a:pPr lvl="0"/>
            <a:endParaRPr lang="uk-UA" sz="1600" dirty="0" smtClean="0"/>
          </a:p>
          <a:p>
            <a:pPr lvl="0">
              <a:buFont typeface="Wingdings" pitchFamily="2" charset="2"/>
              <a:buChar char="ü"/>
            </a:pPr>
            <a:r>
              <a:rPr lang="uk-UA" dirty="0" smtClean="0"/>
              <a:t> </a:t>
            </a:r>
            <a:r>
              <a:rPr lang="uk-UA" sz="1600" b="1" dirty="0" smtClean="0"/>
              <a:t>21.06.2017р. </a:t>
            </a:r>
            <a:r>
              <a:rPr lang="uk-UA" sz="1600" dirty="0" smtClean="0"/>
              <a:t>відбулись установчі збори, на яких обрано новий склад Громадської ради при Подільській районній в місті Києві державній адміністрації на 2017-2019 рр. у кількості 19 осіб</a:t>
            </a:r>
            <a:endParaRPr lang="uk-UA" sz="1600" dirty="0"/>
          </a:p>
        </p:txBody>
      </p:sp>
      <p:pic>
        <p:nvPicPr>
          <p:cNvPr id="5" name="Рисунок 4" descr="16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1102" y="2106366"/>
            <a:ext cx="5238041" cy="3118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od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926" y="185195"/>
            <a:ext cx="816777" cy="1052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9772" y="0"/>
            <a:ext cx="8011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Подільська райдержадміністрація і  громадськість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0218" y="1524001"/>
            <a:ext cx="678872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Wingdings" pitchFamily="2" charset="2"/>
              <a:buChar char="ü"/>
            </a:pPr>
            <a:r>
              <a:rPr lang="uk-UA" sz="1600" b="1" dirty="0" smtClean="0"/>
              <a:t>15.02.2017 - круглий стіл «Українська революція </a:t>
            </a:r>
          </a:p>
          <a:p>
            <a:pPr marL="179388"/>
            <a:r>
              <a:rPr lang="uk-UA" sz="1600" b="1" dirty="0" smtClean="0"/>
              <a:t>1917-1921 років»</a:t>
            </a:r>
          </a:p>
          <a:p>
            <a:pPr marL="179388" indent="-179388"/>
            <a:endParaRPr lang="uk-UA" sz="1000" b="1" dirty="0" smtClean="0"/>
          </a:p>
          <a:p>
            <a:pPr marL="179388" indent="-179388">
              <a:buFont typeface="Wingdings" pitchFamily="2" charset="2"/>
              <a:buChar char="ü"/>
            </a:pPr>
            <a:r>
              <a:rPr lang="uk-UA" sz="1600" b="1" dirty="0" smtClean="0"/>
              <a:t>29.03.2017 - круглий стіл «Збереження вікових </a:t>
            </a:r>
          </a:p>
          <a:p>
            <a:pPr marL="179388"/>
            <a:r>
              <a:rPr lang="uk-UA" sz="1600" b="1" dirty="0" smtClean="0"/>
              <a:t>дерев Подільського району»</a:t>
            </a:r>
          </a:p>
          <a:p>
            <a:pPr marL="179388" indent="-179388">
              <a:buFont typeface="Wingdings" pitchFamily="2" charset="2"/>
              <a:buChar char="ü"/>
            </a:pPr>
            <a:endParaRPr lang="uk-UA" sz="1000" b="1" dirty="0" smtClean="0"/>
          </a:p>
          <a:p>
            <a:pPr marL="179388" indent="-179388">
              <a:buFont typeface="Wingdings" pitchFamily="2" charset="2"/>
              <a:buChar char="ü"/>
            </a:pPr>
            <a:r>
              <a:rPr lang="uk-UA" sz="1600" b="1" dirty="0" smtClean="0"/>
              <a:t>08.06.2017 - круглий стіл «Шляхи вирішення </a:t>
            </a:r>
          </a:p>
          <a:p>
            <a:pPr marL="179388"/>
            <a:r>
              <a:rPr lang="uk-UA" sz="1600" b="1" dirty="0" smtClean="0"/>
              <a:t>проблем екосистеми ділянок лісу, що </a:t>
            </a:r>
          </a:p>
          <a:p>
            <a:pPr marL="179388"/>
            <a:r>
              <a:rPr lang="uk-UA" sz="1600" b="1" dirty="0" smtClean="0"/>
              <a:t>межують з житловими масивами»</a:t>
            </a:r>
          </a:p>
          <a:p>
            <a:pPr marL="179388" indent="-179388"/>
            <a:endParaRPr lang="uk-UA" sz="1000" b="1" dirty="0" smtClean="0"/>
          </a:p>
          <a:p>
            <a:pPr marL="179388" indent="-179388">
              <a:buFont typeface="Wingdings" pitchFamily="2" charset="2"/>
              <a:buChar char="ü"/>
            </a:pPr>
            <a:r>
              <a:rPr lang="uk-UA" sz="1600" b="1" dirty="0" smtClean="0"/>
              <a:t>05.07.2017 - </a:t>
            </a:r>
            <a:r>
              <a:rPr lang="ru-RU" sz="1600" b="1" dirty="0" smtClean="0"/>
              <a:t>форум «</a:t>
            </a:r>
            <a:r>
              <a:rPr lang="uk-UA" sz="1600" b="1" dirty="0" smtClean="0"/>
              <a:t>Громадський бюджет 2. </a:t>
            </a:r>
          </a:p>
          <a:p>
            <a:pPr marL="179388"/>
            <a:r>
              <a:rPr lang="uk-UA" sz="1600" b="1" dirty="0" smtClean="0"/>
              <a:t>Подільський район»</a:t>
            </a:r>
          </a:p>
          <a:p>
            <a:pPr marL="179388" indent="-179388"/>
            <a:endParaRPr lang="uk-UA" sz="1000" b="1" dirty="0" smtClean="0"/>
          </a:p>
          <a:p>
            <a:pPr marL="179388" indent="-179388">
              <a:buFont typeface="Wingdings" pitchFamily="2" charset="2"/>
              <a:buChar char="ü"/>
            </a:pPr>
            <a:r>
              <a:rPr lang="uk-UA" sz="1600" b="1" dirty="0" smtClean="0"/>
              <a:t>11.10.2017 - ярмарок громадських проектів </a:t>
            </a:r>
          </a:p>
          <a:p>
            <a:pPr marL="179388"/>
            <a:r>
              <a:rPr lang="uk-UA" sz="1600" b="1" dirty="0" smtClean="0"/>
              <a:t>ГБ-2 Подільського району</a:t>
            </a:r>
            <a:endParaRPr lang="ru-RU" sz="1600" b="1" dirty="0" smtClean="0"/>
          </a:p>
          <a:p>
            <a:endParaRPr lang="uk-UA" sz="1000" b="1" dirty="0" smtClean="0"/>
          </a:p>
          <a:p>
            <a:pPr indent="179388">
              <a:buFont typeface="Wingdings" pitchFamily="2" charset="2"/>
              <a:buChar char="ü"/>
            </a:pPr>
            <a:r>
              <a:rPr lang="ru-RU" sz="1600" b="1" dirty="0" smtClean="0"/>
              <a:t>08.11.2017 - </a:t>
            </a:r>
            <a:r>
              <a:rPr lang="uk-UA" sz="1600" b="1" dirty="0" smtClean="0"/>
              <a:t>форум комунікативних стратегій </a:t>
            </a:r>
          </a:p>
          <a:p>
            <a:pPr indent="179388"/>
            <a:r>
              <a:rPr lang="uk-UA" sz="1600" b="1" dirty="0" smtClean="0"/>
              <a:t>місцевої влади та громадськості </a:t>
            </a:r>
          </a:p>
          <a:p>
            <a:pPr indent="179388"/>
            <a:r>
              <a:rPr lang="uk-UA" sz="1600" b="1" dirty="0" smtClean="0"/>
              <a:t>"Велика столиця – 2018»</a:t>
            </a:r>
          </a:p>
          <a:p>
            <a:endParaRPr lang="uk-UA" sz="1000" b="1" dirty="0" smtClean="0"/>
          </a:p>
          <a:p>
            <a:pPr indent="179388">
              <a:buFont typeface="Wingdings" pitchFamily="2" charset="2"/>
              <a:buChar char="ü"/>
            </a:pPr>
            <a:r>
              <a:rPr lang="uk-UA" sz="1600" b="1" dirty="0" smtClean="0"/>
              <a:t>29.10-12.12.2017 – </a:t>
            </a:r>
            <a:r>
              <a:rPr lang="uk-UA" sz="1600" b="1" dirty="0" err="1" smtClean="0"/>
              <a:t>освітньо-виховні</a:t>
            </a:r>
            <a:r>
              <a:rPr lang="uk-UA" sz="1600" b="1" dirty="0" smtClean="0"/>
              <a:t> змагання в </a:t>
            </a:r>
          </a:p>
          <a:p>
            <a:pPr indent="179388"/>
            <a:r>
              <a:rPr lang="uk-UA" sz="1600" b="1" dirty="0" smtClean="0"/>
              <a:t>закладах освіти «Права дітей» </a:t>
            </a:r>
            <a:endParaRPr lang="uk-UA" b="1" dirty="0"/>
          </a:p>
        </p:txBody>
      </p:sp>
      <p:pic>
        <p:nvPicPr>
          <p:cNvPr id="10" name="Рисунок 9" descr="pod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926" y="185195"/>
            <a:ext cx="816777" cy="1052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кутник 10"/>
          <p:cNvSpPr/>
          <p:nvPr/>
        </p:nvSpPr>
        <p:spPr>
          <a:xfrm>
            <a:off x="1371600" y="1011382"/>
            <a:ext cx="9047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ctr"/>
            <a:r>
              <a:rPr lang="uk-UA" sz="2400" b="1" dirty="0" smtClean="0"/>
              <a:t>Заходи проведені за ініціативи громадськості </a:t>
            </a:r>
          </a:p>
        </p:txBody>
      </p:sp>
      <p:pic>
        <p:nvPicPr>
          <p:cNvPr id="12" name="Picture 2" descr="http://podil.kievcity.gov.ua/done_img/gib/156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2747" y="1782854"/>
            <a:ext cx="4412343" cy="2609038"/>
          </a:xfrm>
          <a:prstGeom prst="rect">
            <a:avLst/>
          </a:prstGeom>
          <a:noFill/>
        </p:spPr>
      </p:pic>
      <p:pic>
        <p:nvPicPr>
          <p:cNvPr id="13" name="Picture 4" descr="http://podil.kievcity.gov.ua/done_img/gib/156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7636" y="3801007"/>
            <a:ext cx="4470401" cy="2890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9772" y="217714"/>
            <a:ext cx="8011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Подільська райдержадміністрація і  громадськість</a:t>
            </a:r>
            <a:endParaRPr lang="uk-UA" sz="3200" b="1" dirty="0"/>
          </a:p>
        </p:txBody>
      </p:sp>
      <p:pic>
        <p:nvPicPr>
          <p:cNvPr id="6" name="Рисунок 5" descr="DSC07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286" y="1408037"/>
            <a:ext cx="4702628" cy="352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07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5256" y="1384020"/>
            <a:ext cx="4484916" cy="32422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-1" y="5103674"/>
            <a:ext cx="5892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uk-UA" sz="1600" b="1" dirty="0" smtClean="0"/>
              <a:t> «Комітет мікрорайону «Рада мікрорайону Нивки» став одним із переможців міського конкурс проектів та програм розвитку місцевого самоврядування 2017 року з проектом «Безпека дітей на дитячих майданчиках в умовах шаленого ритму мегаполісу» на суму 47 тис. 67 грн.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94400" y="4650233"/>
            <a:ext cx="658948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b="1" u="sng" dirty="0" smtClean="0"/>
              <a:t>Найактивніші ОСН Подолу:</a:t>
            </a:r>
          </a:p>
          <a:p>
            <a:pPr lvl="0"/>
            <a:endParaRPr lang="uk-UA" sz="1600" b="1" u="sng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uk-UA" dirty="0" smtClean="0"/>
              <a:t>Комітет мікрорайону «Рада мікрорайону Нивки»;</a:t>
            </a:r>
          </a:p>
          <a:p>
            <a:pPr lvl="0">
              <a:buFont typeface="Wingdings" pitchFamily="2" charset="2"/>
              <a:buChar char="ü"/>
            </a:pPr>
            <a:r>
              <a:rPr lang="uk-UA" dirty="0" smtClean="0"/>
              <a:t>«Комітет мікрорайону «Рада житлового масиву </a:t>
            </a:r>
          </a:p>
          <a:p>
            <a:pPr lvl="0"/>
            <a:r>
              <a:rPr lang="uk-UA" dirty="0" smtClean="0"/>
              <a:t>   «Виноградар»;</a:t>
            </a:r>
          </a:p>
          <a:p>
            <a:pPr lvl="0">
              <a:buFont typeface="Wingdings" pitchFamily="2" charset="2"/>
              <a:buChar char="ü"/>
            </a:pPr>
            <a:r>
              <a:rPr lang="uk-UA" dirty="0" smtClean="0"/>
              <a:t>«Комітет мікрорайону «Мостицький»;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« </a:t>
            </a:r>
            <a:r>
              <a:rPr lang="uk-UA" dirty="0" smtClean="0"/>
              <a:t>Комітет мікрорайону </a:t>
            </a:r>
            <a:r>
              <a:rPr lang="ru-RU" dirty="0" smtClean="0"/>
              <a:t>«</a:t>
            </a:r>
            <a:r>
              <a:rPr lang="uk-UA" dirty="0" smtClean="0"/>
              <a:t>Куренівка»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8228" y="1320578"/>
            <a:ext cx="56605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9</a:t>
            </a:r>
            <a:r>
              <a:rPr lang="uk-UA" sz="2000" b="1" dirty="0" smtClean="0"/>
              <a:t> </a:t>
            </a:r>
            <a:r>
              <a:rPr lang="uk-UA" b="1" dirty="0" smtClean="0"/>
              <a:t>органів самоорганізації населення зареєстровано в районі</a:t>
            </a:r>
          </a:p>
          <a:p>
            <a:pPr lvl="0" algn="ctr"/>
            <a:endParaRPr lang="uk-UA" sz="2400" b="1" dirty="0" smtClean="0"/>
          </a:p>
          <a:p>
            <a:pPr lvl="0" algn="ctr"/>
            <a:endParaRPr lang="uk-UA" sz="2400" b="1" dirty="0" smtClean="0"/>
          </a:p>
          <a:p>
            <a:pPr lvl="0" algn="ctr"/>
            <a:endParaRPr lang="uk-UA" sz="2400" b="1" dirty="0" smtClean="0"/>
          </a:p>
          <a:p>
            <a:pPr lvl="0" algn="ctr"/>
            <a:endParaRPr lang="uk-UA" sz="2400" b="1" dirty="0" smtClean="0"/>
          </a:p>
        </p:txBody>
      </p:sp>
      <p:pic>
        <p:nvPicPr>
          <p:cNvPr id="11" name="Рисунок 10" descr="pod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926" y="185195"/>
            <a:ext cx="816777" cy="1052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d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926" y="185195"/>
            <a:ext cx="816777" cy="1052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1959429" y="2467430"/>
            <a:ext cx="857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/>
              <a:t>Дякую за увагу!</a:t>
            </a:r>
            <a:endParaRPr lang="uk-UA" sz="7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972</TotalTime>
  <Words>635</Words>
  <Application>Microsoft Office PowerPoint</Application>
  <PresentationFormat>Довільний</PresentationFormat>
  <Paragraphs>84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PRDA</cp:lastModifiedBy>
  <cp:revision>127</cp:revision>
  <dcterms:created xsi:type="dcterms:W3CDTF">2013-07-31T16:30:56Z</dcterms:created>
  <dcterms:modified xsi:type="dcterms:W3CDTF">2018-02-09T09:38:57Z</dcterms:modified>
</cp:coreProperties>
</file>